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70" r:id="rId2"/>
    <p:sldId id="295" r:id="rId3"/>
    <p:sldId id="351" r:id="rId4"/>
    <p:sldId id="352" r:id="rId5"/>
    <p:sldId id="350" r:id="rId6"/>
    <p:sldId id="279" r:id="rId7"/>
    <p:sldId id="296" r:id="rId8"/>
    <p:sldId id="316" r:id="rId9"/>
    <p:sldId id="348" r:id="rId10"/>
    <p:sldId id="354" r:id="rId11"/>
    <p:sldId id="355" r:id="rId12"/>
    <p:sldId id="356" r:id="rId13"/>
    <p:sldId id="331" r:id="rId14"/>
    <p:sldId id="332" r:id="rId15"/>
    <p:sldId id="342" r:id="rId16"/>
    <p:sldId id="346" r:id="rId17"/>
    <p:sldId id="360" r:id="rId18"/>
    <p:sldId id="361" r:id="rId19"/>
    <p:sldId id="334" r:id="rId20"/>
    <p:sldId id="333" r:id="rId21"/>
    <p:sldId id="335" r:id="rId22"/>
    <p:sldId id="337" r:id="rId23"/>
    <p:sldId id="345" r:id="rId24"/>
    <p:sldId id="347" r:id="rId25"/>
    <p:sldId id="365" r:id="rId26"/>
    <p:sldId id="364" r:id="rId27"/>
    <p:sldId id="366" r:id="rId28"/>
    <p:sldId id="341" r:id="rId29"/>
    <p:sldId id="357" r:id="rId30"/>
    <p:sldId id="358" r:id="rId31"/>
    <p:sldId id="362" r:id="rId32"/>
    <p:sldId id="363" r:id="rId33"/>
    <p:sldId id="359" r:id="rId34"/>
    <p:sldId id="293" r:id="rId35"/>
  </p:sldIdLst>
  <p:sldSz cx="9829800" cy="63373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
          <p15:clr>
            <a:srgbClr val="A4A3A4"/>
          </p15:clr>
        </p15:guide>
        <p15:guide id="2" pos="3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el" initials="Y"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FDFFFE"/>
    <a:srgbClr val="91BB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96" autoAdjust="0"/>
    <p:restoredTop sz="92597" autoAdjust="0"/>
  </p:normalViewPr>
  <p:slideViewPr>
    <p:cSldViewPr>
      <p:cViewPr>
        <p:scale>
          <a:sx n="100" d="100"/>
          <a:sy n="100" d="100"/>
        </p:scale>
        <p:origin x="1134" y="300"/>
      </p:cViewPr>
      <p:guideLst>
        <p:guide orient="horz" pos="1996"/>
        <p:guide pos="3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01T10:47:56.269" idx="7">
    <p:pos x="10" y="10"/>
    <p:text>כאן יבואו תמונות של שלושתנו עם שם, תפקיד ורקע קצר של אחד בתחום התפקיד שלו. לגבי השם, השתעשתי עם הכפל משמעות של משמר הזיופים ושעון מזוייף, שזה קלאסיקה בעולם הזיופים. זה ונעליים של נייקי. תציעו עוד שמות.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181600" y="0"/>
            <a:ext cx="3962400" cy="3429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3962400" cy="342900"/>
          </a:xfrm>
          <a:prstGeom prst="rect">
            <a:avLst/>
          </a:prstGeom>
        </p:spPr>
        <p:txBody>
          <a:bodyPr vert="horz" lIns="91440" tIns="45720" rIns="91440" bIns="45720" rtlCol="1"/>
          <a:lstStyle>
            <a:lvl1pPr algn="l">
              <a:defRPr sz="1200"/>
            </a:lvl1pPr>
          </a:lstStyle>
          <a:p>
            <a:fld id="{D81A67A5-0A35-42AA-86D2-D398AFC958B3}" type="datetimeFigureOut">
              <a:rPr lang="he-IL" smtClean="0"/>
              <a:t>י"ב/שבט/תשע"ט</a:t>
            </a:fld>
            <a:endParaRPr lang="he-IL"/>
          </a:p>
        </p:txBody>
      </p:sp>
      <p:sp>
        <p:nvSpPr>
          <p:cNvPr id="4" name="Slide Image Placeholder 3"/>
          <p:cNvSpPr>
            <a:spLocks noGrp="1" noRot="1" noChangeAspect="1"/>
          </p:cNvSpPr>
          <p:nvPr>
            <p:ph type="sldImg" idx="2"/>
          </p:nvPr>
        </p:nvSpPr>
        <p:spPr>
          <a:xfrm>
            <a:off x="2578100" y="514350"/>
            <a:ext cx="3987800" cy="25717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5181600" y="6513513"/>
            <a:ext cx="3962400" cy="3429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6513513"/>
            <a:ext cx="3962400" cy="342900"/>
          </a:xfrm>
          <a:prstGeom prst="rect">
            <a:avLst/>
          </a:prstGeom>
        </p:spPr>
        <p:txBody>
          <a:bodyPr vert="horz" lIns="91440" tIns="45720" rIns="91440" bIns="45720" rtlCol="1" anchor="b"/>
          <a:lstStyle>
            <a:lvl1pPr algn="l">
              <a:defRPr sz="1200"/>
            </a:lvl1pPr>
          </a:lstStyle>
          <a:p>
            <a:fld id="{C101AE94-CF94-4FEF-B9D7-E8CEEC1005A2}" type="slidenum">
              <a:rPr lang="he-IL" smtClean="0"/>
              <a:t>‹#›</a:t>
            </a:fld>
            <a:endParaRPr lang="he-IL"/>
          </a:p>
        </p:txBody>
      </p:sp>
    </p:spTree>
    <p:extLst>
      <p:ext uri="{BB962C8B-B14F-4D97-AF65-F5344CB8AC3E}">
        <p14:creationId xmlns:p14="http://schemas.microsoft.com/office/powerpoint/2010/main" val="235202286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101AE94-CF94-4FEF-B9D7-E8CEEC1005A2}" type="slidenum">
              <a:rPr lang="he-IL" smtClean="0"/>
              <a:t>6</a:t>
            </a:fld>
            <a:endParaRPr lang="he-IL"/>
          </a:p>
        </p:txBody>
      </p:sp>
    </p:spTree>
    <p:extLst>
      <p:ext uri="{BB962C8B-B14F-4D97-AF65-F5344CB8AC3E}">
        <p14:creationId xmlns:p14="http://schemas.microsoft.com/office/powerpoint/2010/main" val="471807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829800" cy="4224867"/>
          </a:xfrm>
          <a:prstGeom prst="rect">
            <a:avLst/>
          </a:prstGeom>
        </p:spPr>
      </p:pic>
      <p:sp>
        <p:nvSpPr>
          <p:cNvPr id="4" name="Date Placeholder 3"/>
          <p:cNvSpPr>
            <a:spLocks noGrp="1"/>
          </p:cNvSpPr>
          <p:nvPr>
            <p:ph type="dt" sz="half" idx="10"/>
          </p:nvPr>
        </p:nvSpPr>
        <p:spPr/>
        <p:txBody>
          <a:bodyPr/>
          <a:lstStyle/>
          <a:p>
            <a:fld id="{1D8BD707-D9CF-40AE-B4C6-C98DA3205C09}" type="datetimeFigureOut">
              <a:rPr lang="en-US" smtClean="0"/>
              <a:pPr/>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3" name="Subtitle 2"/>
          <p:cNvSpPr>
            <a:spLocks noGrp="1"/>
          </p:cNvSpPr>
          <p:nvPr>
            <p:ph type="subTitle" idx="1"/>
          </p:nvPr>
        </p:nvSpPr>
        <p:spPr>
          <a:xfrm>
            <a:off x="1310640" y="3591137"/>
            <a:ext cx="6880860" cy="1619532"/>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737235" y="1855438"/>
            <a:ext cx="8355330" cy="1358412"/>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6605" y="253786"/>
            <a:ext cx="2211705" cy="54072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1490" y="253786"/>
            <a:ext cx="6471285" cy="54072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48136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320" y="253786"/>
            <a:ext cx="8519160" cy="1056217"/>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3"/>
          </p:nvPr>
        </p:nvSpPr>
        <p:spPr>
          <a:xfrm>
            <a:off x="655320" y="1478703"/>
            <a:ext cx="8519160" cy="3802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321" y="4585741"/>
            <a:ext cx="8476496" cy="1258658"/>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655321" y="3199457"/>
            <a:ext cx="8476496" cy="1386284"/>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55320" y="1478703"/>
            <a:ext cx="4013835" cy="380238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5160645" y="1478703"/>
            <a:ext cx="4013835" cy="380238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55320" y="253786"/>
            <a:ext cx="8519160" cy="1056217"/>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5160645" y="2042019"/>
            <a:ext cx="4013835" cy="3239064"/>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655320" y="2042019"/>
            <a:ext cx="4013835" cy="3239064"/>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55320" y="253786"/>
            <a:ext cx="8519160" cy="1056217"/>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55320" y="1478703"/>
            <a:ext cx="4013835" cy="531042"/>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160645" y="1478703"/>
            <a:ext cx="4013835" cy="531042"/>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5320" y="253786"/>
            <a:ext cx="8519160" cy="105621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259580" y="1337874"/>
            <a:ext cx="4996815" cy="39432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58597" y="1337874"/>
            <a:ext cx="3194685" cy="1013968"/>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58597" y="2354441"/>
            <a:ext cx="3194685" cy="2926643"/>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829800" cy="6337300"/>
          </a:xfrm>
          <a:prstGeom prst="rect">
            <a:avLst/>
          </a:prstGeom>
        </p:spPr>
      </p:pic>
      <p:sp>
        <p:nvSpPr>
          <p:cNvPr id="2" name="Title 1"/>
          <p:cNvSpPr>
            <a:spLocks noGrp="1"/>
          </p:cNvSpPr>
          <p:nvPr>
            <p:ph type="title"/>
          </p:nvPr>
        </p:nvSpPr>
        <p:spPr>
          <a:xfrm>
            <a:off x="655320" y="1337874"/>
            <a:ext cx="3194685" cy="1013968"/>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5006645" y="1337874"/>
            <a:ext cx="3676345" cy="3210899"/>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320" y="2354439"/>
            <a:ext cx="3194685" cy="222249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4" cstate="print"/>
          <a:stretch>
            <a:fillRect/>
          </a:stretch>
        </p:blipFill>
        <p:spPr>
          <a:xfrm>
            <a:off x="0" y="0"/>
            <a:ext cx="9829800" cy="6337300"/>
          </a:xfrm>
          <a:prstGeom prst="rect">
            <a:avLst/>
          </a:prstGeom>
        </p:spPr>
      </p:pic>
      <p:sp>
        <p:nvSpPr>
          <p:cNvPr id="2" name="Title Placeholder 1"/>
          <p:cNvSpPr>
            <a:spLocks noGrp="1"/>
          </p:cNvSpPr>
          <p:nvPr>
            <p:ph type="title"/>
          </p:nvPr>
        </p:nvSpPr>
        <p:spPr>
          <a:xfrm>
            <a:off x="655320" y="253786"/>
            <a:ext cx="8519160" cy="105621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55320" y="1478704"/>
            <a:ext cx="8519160" cy="4182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43625" y="5873738"/>
            <a:ext cx="1638300" cy="337403"/>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1D8BD707-D9CF-40AE-B4C6-C98DA3205C09}" type="datetimeFigureOut">
              <a:rPr lang="en-US" smtClean="0"/>
              <a:pPr/>
              <a:t>1/18/2019</a:t>
            </a:fld>
            <a:endParaRPr lang="en-US"/>
          </a:p>
        </p:txBody>
      </p:sp>
      <p:sp>
        <p:nvSpPr>
          <p:cNvPr id="5" name="Footer Placeholder 4"/>
          <p:cNvSpPr>
            <a:spLocks noGrp="1"/>
          </p:cNvSpPr>
          <p:nvPr>
            <p:ph type="ftr" sz="quarter" idx="3"/>
          </p:nvPr>
        </p:nvSpPr>
        <p:spPr>
          <a:xfrm>
            <a:off x="655320" y="5873738"/>
            <a:ext cx="3112770" cy="337403"/>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8109585" y="5873738"/>
            <a:ext cx="1064895" cy="337403"/>
          </a:xfrm>
          <a:prstGeom prst="rect">
            <a:avLst/>
          </a:prstGeom>
        </p:spPr>
        <p:txBody>
          <a:bodyPr vert="horz" lIns="91440" tIns="45720" rIns="91440" bIns="45720" rtlCol="0" anchor="ctr"/>
          <a:lstStyle>
            <a:lvl1pPr algn="r">
              <a:defRPr sz="1100" baseline="0">
                <a:solidFill>
                  <a:schemeClr val="tx1"/>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3.wdp"/><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4.jpg"/><Relationship Id="rId1" Type="http://schemas.openxmlformats.org/officeDocument/2006/relationships/slideLayout" Target="../slideLayouts/slideLayout3.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A525D9-470F-4064-85A8-8EA10AE0A6C8}"/>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51226FC3-544F-4423-B689-2FE2ABEABC17}"/>
              </a:ext>
            </a:extLst>
          </p:cNvPr>
          <p:cNvSpPr>
            <a:spLocks noGrp="1"/>
          </p:cNvSpPr>
          <p:nvPr>
            <p:ph type="body" idx="1"/>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1" y="0"/>
            <a:ext cx="9900179"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3168650"/>
            <a:ext cx="2909221" cy="2797327"/>
          </a:xfrm>
          <a:prstGeom prst="rect">
            <a:avLst/>
          </a:prstGeom>
        </p:spPr>
      </p:pic>
      <p:sp>
        <p:nvSpPr>
          <p:cNvPr id="3" name="Rectangle 2"/>
          <p:cNvSpPr/>
          <p:nvPr/>
        </p:nvSpPr>
        <p:spPr>
          <a:xfrm>
            <a:off x="6690514" y="5356377"/>
            <a:ext cx="3120236"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effectLst>
                  <a:outerShdw blurRad="38100" dist="38100" dir="2700000" algn="tl">
                    <a:srgbClr val="000000">
                      <a:alpha val="43137"/>
                    </a:srgbClr>
                  </a:outerShdw>
                </a:effectLst>
                <a:latin typeface="Bahnschrift SemiBold" panose="020B0502040204020203" pitchFamily="34" charset="0"/>
              </a:rPr>
              <a:t>Advanced Models</a:t>
            </a:r>
          </a:p>
          <a:p>
            <a:pPr algn="ctr"/>
            <a:r>
              <a:rPr lang="en-US" sz="2800" b="1" dirty="0">
                <a:effectLst>
                  <a:outerShdw blurRad="38100" dist="38100" dir="2700000" algn="tl">
                    <a:srgbClr val="000000">
                      <a:alpha val="43137"/>
                    </a:srgbClr>
                  </a:outerShdw>
                </a:effectLst>
                <a:latin typeface="Bahnschrift SemiBold" panose="020B0502040204020203" pitchFamily="34" charset="0"/>
              </a:rPr>
              <a:t>  Group 3</a:t>
            </a:r>
            <a:endParaRPr lang="he-IL" sz="2800" b="1" dirty="0">
              <a:effectLst>
                <a:outerShdw blurRad="38100" dist="38100" dir="2700000" algn="tl">
                  <a:srgbClr val="000000">
                    <a:alpha val="43137"/>
                  </a:srgbClr>
                </a:outerShdw>
              </a:effectLst>
              <a:latin typeface="Bahnschrift SemiBold" panose="020B0502040204020203" pitchFamily="34" charset="0"/>
            </a:endParaRPr>
          </a:p>
        </p:txBody>
      </p:sp>
      <p:sp>
        <p:nvSpPr>
          <p:cNvPr id="5" name="Rectangle 1"/>
          <p:cNvSpPr>
            <a:spLocks noChangeArrowheads="1"/>
          </p:cNvSpPr>
          <p:nvPr/>
        </p:nvSpPr>
        <p:spPr bwMode="auto">
          <a:xfrm>
            <a:off x="655638" y="3308350"/>
            <a:ext cx="9829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8" name="Rectangle 7">
            <a:extLst>
              <a:ext uri="{FF2B5EF4-FFF2-40B4-BE49-F238E27FC236}">
                <a16:creationId xmlns:a16="http://schemas.microsoft.com/office/drawing/2014/main" id="{02838145-2D99-4AC8-8618-BB50682E27B8}"/>
              </a:ext>
            </a:extLst>
          </p:cNvPr>
          <p:cNvSpPr/>
          <p:nvPr/>
        </p:nvSpPr>
        <p:spPr>
          <a:xfrm>
            <a:off x="-20171" y="5661177"/>
            <a:ext cx="439271"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6425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7A5CF-87C2-41E5-ADDC-11E1E29C6A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08D6FE-2F3F-45C5-B97C-E806DE78E4D4}"/>
              </a:ext>
            </a:extLst>
          </p:cNvPr>
          <p:cNvSpPr>
            <a:spLocks noGrp="1"/>
          </p:cNvSpPr>
          <p:nvPr>
            <p:ph sz="quarter" idx="13"/>
          </p:nvPr>
        </p:nvSpPr>
        <p:spPr>
          <a:xfrm>
            <a:off x="3771900" y="1478703"/>
            <a:ext cx="5402580" cy="3802380"/>
          </a:xfrm>
        </p:spPr>
        <p:txBody>
          <a:bodyPr>
            <a:normAutofit/>
          </a:bodyPr>
          <a:lstStyle/>
          <a:p>
            <a:endParaRPr lang="en-US" sz="3200" dirty="0"/>
          </a:p>
        </p:txBody>
      </p:sp>
      <p:pic>
        <p:nvPicPr>
          <p:cNvPr id="1028" name="Picture 4" descr="Related image">
            <a:extLst>
              <a:ext uri="{FF2B5EF4-FFF2-40B4-BE49-F238E27FC236}">
                <a16:creationId xmlns:a16="http://schemas.microsoft.com/office/drawing/2014/main" id="{ABB55D93-E32F-4CF7-A9A3-DA2FB7F70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0"/>
            <a:ext cx="7921625" cy="6337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0305E2-F645-4C72-BB76-600349D4A40C}"/>
              </a:ext>
            </a:extLst>
          </p:cNvPr>
          <p:cNvSpPr/>
          <p:nvPr/>
        </p:nvSpPr>
        <p:spPr>
          <a:xfrm>
            <a:off x="1333500" y="4774246"/>
            <a:ext cx="7162800" cy="530605"/>
          </a:xfrm>
          <a:prstGeom prst="rect">
            <a:avLst/>
          </a:prstGeom>
          <a:solidFill>
            <a:srgbClr val="BFBFB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B1399E5-DEA1-4E75-BC16-185457D404BE}"/>
              </a:ext>
            </a:extLst>
          </p:cNvPr>
          <p:cNvSpPr txBox="1">
            <a:spLocks/>
          </p:cNvSpPr>
          <p:nvPr/>
        </p:nvSpPr>
        <p:spPr>
          <a:xfrm>
            <a:off x="1257300" y="4774246"/>
            <a:ext cx="8846820" cy="4182325"/>
          </a:xfrm>
          <a:prstGeom prst="rect">
            <a:avLst/>
          </a:prstGeom>
        </p:spPr>
        <p:txBody>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3600" dirty="0">
                <a:effectLst>
                  <a:outerShdw blurRad="38100" dist="38100" dir="2700000" algn="tl">
                    <a:srgbClr val="000000">
                      <a:alpha val="43137"/>
                    </a:srgbClr>
                  </a:outerShdw>
                </a:effectLst>
              </a:rPr>
              <a:t>We aim to </a:t>
            </a:r>
            <a:r>
              <a:rPr lang="en-US" sz="3600" b="1" dirty="0">
                <a:solidFill>
                  <a:srgbClr val="FF0000"/>
                </a:solidFill>
                <a:effectLst>
                  <a:outerShdw blurRad="38100" dist="38100" dir="2700000" algn="tl">
                    <a:srgbClr val="000000">
                      <a:alpha val="43137"/>
                    </a:srgbClr>
                  </a:outerShdw>
                </a:effectLst>
              </a:rPr>
              <a:t>alert</a:t>
            </a:r>
            <a:r>
              <a:rPr lang="en-US" sz="3600" dirty="0">
                <a:effectLst>
                  <a:outerShdw blurRad="38100" dist="38100" dir="2700000" algn="tl">
                    <a:srgbClr val="000000">
                      <a:alpha val="43137"/>
                    </a:srgbClr>
                  </a:outerShdw>
                </a:effectLst>
              </a:rPr>
              <a:t> therefore seek high </a:t>
            </a:r>
            <a:r>
              <a:rPr lang="en-US" sz="3600" b="1" dirty="0">
                <a:solidFill>
                  <a:srgbClr val="00B050"/>
                </a:solidFill>
                <a:effectLst>
                  <a:outerShdw blurRad="38100" dist="38100" dir="2700000" algn="tl">
                    <a:srgbClr val="000000">
                      <a:alpha val="43137"/>
                    </a:srgbClr>
                  </a:outerShdw>
                </a:effectLst>
              </a:rPr>
              <a:t>recall</a:t>
            </a:r>
            <a:r>
              <a:rPr lang="en-US" sz="3600" dirty="0">
                <a:effectLst>
                  <a:outerShdw blurRad="38100" dist="38100" dir="2700000" algn="tl">
                    <a:srgbClr val="000000">
                      <a:alpha val="43137"/>
                    </a:srgbClr>
                  </a:outerShdw>
                </a:effectLst>
              </a:rPr>
              <a:t> </a:t>
            </a:r>
            <a:endParaRPr lang="he-IL"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3305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BE19-AE72-49E9-8699-2CB9382B43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8F194F-1BE5-4783-A841-34AA8F2ECDC9}"/>
              </a:ext>
            </a:extLst>
          </p:cNvPr>
          <p:cNvSpPr>
            <a:spLocks noGrp="1"/>
          </p:cNvSpPr>
          <p:nvPr>
            <p:ph idx="1"/>
          </p:nvPr>
        </p:nvSpPr>
        <p:spPr/>
        <p:txBody>
          <a:bodyPr/>
          <a:lstStyle/>
          <a:p>
            <a:endParaRPr lang="en-US"/>
          </a:p>
        </p:txBody>
      </p:sp>
      <p:pic>
        <p:nvPicPr>
          <p:cNvPr id="3076" name="Picture 4" descr="How Do You Keep Massive Amounts Of Data Safe">
            <a:extLst>
              <a:ext uri="{FF2B5EF4-FFF2-40B4-BE49-F238E27FC236}">
                <a16:creationId xmlns:a16="http://schemas.microsoft.com/office/drawing/2014/main" id="{5A58B3A9-2B9F-41B3-BCFE-E0D71503632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29857" y="27517"/>
            <a:ext cx="10689514" cy="630978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8C46D0C-5E4D-42E6-9142-5FE9401B6C00}"/>
              </a:ext>
            </a:extLst>
          </p:cNvPr>
          <p:cNvSpPr txBox="1">
            <a:spLocks/>
          </p:cNvSpPr>
          <p:nvPr/>
        </p:nvSpPr>
        <p:spPr>
          <a:xfrm>
            <a:off x="491490" y="-23283"/>
            <a:ext cx="8846820" cy="75670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t>The Data</a:t>
            </a:r>
            <a:endParaRPr lang="he-IL" sz="4000" b="1" dirty="0"/>
          </a:p>
        </p:txBody>
      </p:sp>
    </p:spTree>
    <p:extLst>
      <p:ext uri="{BB962C8B-B14F-4D97-AF65-F5344CB8AC3E}">
        <p14:creationId xmlns:p14="http://schemas.microsoft.com/office/powerpoint/2010/main" val="106476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C0106-347C-4710-9331-185F27CF28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5C7E07-0022-4C95-BDB5-C0D6F26B70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958ED3-328F-4111-9970-26180CE41A98}"/>
              </a:ext>
            </a:extLst>
          </p:cNvPr>
          <p:cNvPicPr>
            <a:picLocks noChangeAspect="1"/>
          </p:cNvPicPr>
          <p:nvPr/>
        </p:nvPicPr>
        <p:blipFill>
          <a:blip r:embed="rId2"/>
          <a:stretch>
            <a:fillRect/>
          </a:stretch>
        </p:blipFill>
        <p:spPr>
          <a:xfrm>
            <a:off x="0" y="1305278"/>
            <a:ext cx="9829800" cy="4469725"/>
          </a:xfrm>
          <a:prstGeom prst="rect">
            <a:avLst/>
          </a:prstGeom>
        </p:spPr>
      </p:pic>
    </p:spTree>
    <p:extLst>
      <p:ext uri="{BB962C8B-B14F-4D97-AF65-F5344CB8AC3E}">
        <p14:creationId xmlns:p14="http://schemas.microsoft.com/office/powerpoint/2010/main" val="360700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571B-559A-4D3C-BB6C-FA7A8932A6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A67254-7880-4649-969B-C71EAB75ADB3}"/>
              </a:ext>
            </a:extLst>
          </p:cNvPr>
          <p:cNvSpPr>
            <a:spLocks noGrp="1"/>
          </p:cNvSpPr>
          <p:nvPr>
            <p:ph sz="quarter" idx="13"/>
          </p:nvPr>
        </p:nvSpPr>
        <p:spPr/>
        <p:txBody>
          <a:bodyPr/>
          <a:lstStyle/>
          <a:p>
            <a:endParaRPr lang="en-US"/>
          </a:p>
        </p:txBody>
      </p:sp>
      <p:pic>
        <p:nvPicPr>
          <p:cNvPr id="4" name="Picture 3">
            <a:extLst>
              <a:ext uri="{FF2B5EF4-FFF2-40B4-BE49-F238E27FC236}">
                <a16:creationId xmlns:a16="http://schemas.microsoft.com/office/drawing/2014/main" id="{5E09B2FE-3374-4C40-A1E5-D17890713638}"/>
              </a:ext>
            </a:extLst>
          </p:cNvPr>
          <p:cNvPicPr>
            <a:picLocks noChangeAspect="1"/>
          </p:cNvPicPr>
          <p:nvPr/>
        </p:nvPicPr>
        <p:blipFill>
          <a:blip r:embed="rId2"/>
          <a:stretch>
            <a:fillRect/>
          </a:stretch>
        </p:blipFill>
        <p:spPr>
          <a:xfrm>
            <a:off x="0" y="1312273"/>
            <a:ext cx="9829800" cy="3712753"/>
          </a:xfrm>
          <a:prstGeom prst="rect">
            <a:avLst/>
          </a:prstGeom>
        </p:spPr>
      </p:pic>
    </p:spTree>
    <p:extLst>
      <p:ext uri="{BB962C8B-B14F-4D97-AF65-F5344CB8AC3E}">
        <p14:creationId xmlns:p14="http://schemas.microsoft.com/office/powerpoint/2010/main" val="226512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916DA6-C647-405C-89B5-06F7AD94FBCE}"/>
              </a:ext>
            </a:extLst>
          </p:cNvPr>
          <p:cNvSpPr>
            <a:spLocks noGrp="1"/>
          </p:cNvSpPr>
          <p:nvPr>
            <p:ph sz="quarter" idx="13"/>
          </p:nvPr>
        </p:nvSpPr>
        <p:spPr/>
        <p:txBody>
          <a:bodyPr/>
          <a:lstStyle/>
          <a:p>
            <a:endParaRPr lang="en-US"/>
          </a:p>
        </p:txBody>
      </p:sp>
      <p:pic>
        <p:nvPicPr>
          <p:cNvPr id="4" name="Picture 3">
            <a:extLst>
              <a:ext uri="{FF2B5EF4-FFF2-40B4-BE49-F238E27FC236}">
                <a16:creationId xmlns:a16="http://schemas.microsoft.com/office/drawing/2014/main" id="{29D2968F-BCF0-4C56-A915-DEF3FE00F793}"/>
              </a:ext>
            </a:extLst>
          </p:cNvPr>
          <p:cNvPicPr>
            <a:picLocks noChangeAspect="1"/>
          </p:cNvPicPr>
          <p:nvPr/>
        </p:nvPicPr>
        <p:blipFill>
          <a:blip r:embed="rId2"/>
          <a:stretch>
            <a:fillRect/>
          </a:stretch>
        </p:blipFill>
        <p:spPr>
          <a:xfrm>
            <a:off x="0" y="1310004"/>
            <a:ext cx="9829800" cy="4332043"/>
          </a:xfrm>
          <a:prstGeom prst="rect">
            <a:avLst/>
          </a:prstGeom>
        </p:spPr>
      </p:pic>
      <p:pic>
        <p:nvPicPr>
          <p:cNvPr id="6" name="Picture 5">
            <a:extLst>
              <a:ext uri="{FF2B5EF4-FFF2-40B4-BE49-F238E27FC236}">
                <a16:creationId xmlns:a16="http://schemas.microsoft.com/office/drawing/2014/main" id="{A2658C8F-80B7-4B81-A39D-8516617E8ED6}"/>
              </a:ext>
            </a:extLst>
          </p:cNvPr>
          <p:cNvPicPr>
            <a:picLocks noChangeAspect="1"/>
          </p:cNvPicPr>
          <p:nvPr/>
        </p:nvPicPr>
        <p:blipFill>
          <a:blip r:embed="rId3"/>
          <a:stretch>
            <a:fillRect/>
          </a:stretch>
        </p:blipFill>
        <p:spPr>
          <a:xfrm>
            <a:off x="6661150" y="0"/>
            <a:ext cx="3168650" cy="6337300"/>
          </a:xfrm>
          <a:prstGeom prst="rect">
            <a:avLst/>
          </a:prstGeom>
        </p:spPr>
      </p:pic>
    </p:spTree>
    <p:extLst>
      <p:ext uri="{BB962C8B-B14F-4D97-AF65-F5344CB8AC3E}">
        <p14:creationId xmlns:p14="http://schemas.microsoft.com/office/powerpoint/2010/main" val="11047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D9E7C-BEFD-4442-A49B-B0936A6A8606}"/>
              </a:ext>
            </a:extLst>
          </p:cNvPr>
          <p:cNvSpPr>
            <a:spLocks noGrp="1"/>
          </p:cNvSpPr>
          <p:nvPr>
            <p:ph sz="quarter" idx="13"/>
          </p:nvPr>
        </p:nvSpPr>
        <p:spPr/>
        <p:txBody>
          <a:bodyPr/>
          <a:lstStyle/>
          <a:p>
            <a:endParaRPr lang="en-US"/>
          </a:p>
        </p:txBody>
      </p:sp>
      <p:pic>
        <p:nvPicPr>
          <p:cNvPr id="4" name="Picture 3">
            <a:extLst>
              <a:ext uri="{FF2B5EF4-FFF2-40B4-BE49-F238E27FC236}">
                <a16:creationId xmlns:a16="http://schemas.microsoft.com/office/drawing/2014/main" id="{1090BE15-55E5-4FFB-84CE-5B837E9F2DC5}"/>
              </a:ext>
            </a:extLst>
          </p:cNvPr>
          <p:cNvPicPr>
            <a:picLocks noChangeAspect="1"/>
          </p:cNvPicPr>
          <p:nvPr/>
        </p:nvPicPr>
        <p:blipFill>
          <a:blip r:embed="rId2"/>
          <a:stretch>
            <a:fillRect/>
          </a:stretch>
        </p:blipFill>
        <p:spPr>
          <a:xfrm>
            <a:off x="1506176" y="1511121"/>
            <a:ext cx="6817447" cy="4002094"/>
          </a:xfrm>
          <a:prstGeom prst="rect">
            <a:avLst/>
          </a:prstGeom>
        </p:spPr>
      </p:pic>
      <p:sp>
        <p:nvSpPr>
          <p:cNvPr id="5" name="Rectangle 4">
            <a:extLst>
              <a:ext uri="{FF2B5EF4-FFF2-40B4-BE49-F238E27FC236}">
                <a16:creationId xmlns:a16="http://schemas.microsoft.com/office/drawing/2014/main" id="{F90652BA-A353-417C-9A62-64C48E09D9F9}"/>
              </a:ext>
            </a:extLst>
          </p:cNvPr>
          <p:cNvSpPr/>
          <p:nvPr/>
        </p:nvSpPr>
        <p:spPr>
          <a:xfrm>
            <a:off x="2341565" y="279400"/>
            <a:ext cx="4602543" cy="923330"/>
          </a:xfrm>
          <a:prstGeom prst="rect">
            <a:avLst/>
          </a:prstGeom>
          <a:noFill/>
        </p:spPr>
        <p:txBody>
          <a:bodyPr wrap="none" lIns="91440" tIns="45720" rIns="91440" bIns="45720">
            <a:spAutoFit/>
          </a:bodyPr>
          <a:lstStyle/>
          <a:p>
            <a:pPr algn="ctr"/>
            <a:r>
              <a:rPr lang="en-US"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Features Scores</a:t>
            </a:r>
            <a:endPar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65632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9011FC-3BC4-4299-8978-E895564FF86C}"/>
              </a:ext>
            </a:extLst>
          </p:cNvPr>
          <p:cNvSpPr/>
          <p:nvPr/>
        </p:nvSpPr>
        <p:spPr>
          <a:xfrm>
            <a:off x="1850" y="0"/>
            <a:ext cx="10096500" cy="6521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23900" y="1231705"/>
            <a:ext cx="8382000" cy="4973782"/>
          </a:xfrm>
        </p:spPr>
      </p:pic>
      <p:sp>
        <p:nvSpPr>
          <p:cNvPr id="5" name="Rectangle 4"/>
          <p:cNvSpPr/>
          <p:nvPr/>
        </p:nvSpPr>
        <p:spPr>
          <a:xfrm>
            <a:off x="3519626" y="308375"/>
            <a:ext cx="3057247" cy="923330"/>
          </a:xfrm>
          <a:prstGeom prst="rect">
            <a:avLst/>
          </a:prstGeom>
          <a:noFill/>
        </p:spPr>
        <p:txBody>
          <a:bodyPr wrap="none" lIns="91440" tIns="45720" rIns="91440" bIns="45720">
            <a:spAutoFit/>
          </a:bodyPr>
          <a:lstStyle/>
          <a:p>
            <a:pPr algn="ctr"/>
            <a:r>
              <a:rPr lang="en-US"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Overfitting</a:t>
            </a:r>
            <a:endPar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2188318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8A45-88C8-4ADC-AEEB-44B85B5569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4CA353-5F07-4273-9119-8780C234A8C7}"/>
              </a:ext>
            </a:extLst>
          </p:cNvPr>
          <p:cNvSpPr>
            <a:spLocks noGrp="1"/>
          </p:cNvSpPr>
          <p:nvPr>
            <p:ph sz="quarter" idx="13"/>
          </p:nvPr>
        </p:nvSpPr>
        <p:spPr/>
        <p:txBody>
          <a:bodyPr/>
          <a:lstStyle/>
          <a:p>
            <a:endParaRPr lang="en-US"/>
          </a:p>
        </p:txBody>
      </p:sp>
      <p:pic>
        <p:nvPicPr>
          <p:cNvPr id="1026" name="Picture 2" descr="Related image">
            <a:extLst>
              <a:ext uri="{FF2B5EF4-FFF2-40B4-BE49-F238E27FC236}">
                <a16:creationId xmlns:a16="http://schemas.microsoft.com/office/drawing/2014/main" id="{7D3FDA81-A46E-460A-A9C7-9D23375C01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300" y="0"/>
            <a:ext cx="11091169" cy="633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048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229D3-4D3A-4B87-A87D-43EBF4B161D9}"/>
              </a:ext>
            </a:extLst>
          </p:cNvPr>
          <p:cNvSpPr/>
          <p:nvPr/>
        </p:nvSpPr>
        <p:spPr>
          <a:xfrm>
            <a:off x="-114300" y="-107950"/>
            <a:ext cx="10363200" cy="6629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564990-AD74-4287-8EAB-9A31852BCFD4}"/>
              </a:ext>
            </a:extLst>
          </p:cNvPr>
          <p:cNvSpPr>
            <a:spLocks noGrp="1"/>
          </p:cNvSpPr>
          <p:nvPr>
            <p:ph sz="quarter" idx="13"/>
          </p:nvPr>
        </p:nvSpPr>
        <p:spPr/>
        <p:txBody>
          <a:bodyPr/>
          <a:lstStyle/>
          <a:p>
            <a:endParaRPr lang="en-US"/>
          </a:p>
        </p:txBody>
      </p:sp>
      <p:pic>
        <p:nvPicPr>
          <p:cNvPr id="1026" name="Picture 2" descr="Related image">
            <a:extLst>
              <a:ext uri="{FF2B5EF4-FFF2-40B4-BE49-F238E27FC236}">
                <a16:creationId xmlns:a16="http://schemas.microsoft.com/office/drawing/2014/main" id="{93C71142-78ED-41CA-B3DB-7004B3C5E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58" y="1034885"/>
            <a:ext cx="10385315" cy="4267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8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B0311E-5A23-46B9-B448-01BF7BDFECED}"/>
              </a:ext>
            </a:extLst>
          </p:cNvPr>
          <p:cNvPicPr>
            <a:picLocks noChangeAspect="1"/>
          </p:cNvPicPr>
          <p:nvPr/>
        </p:nvPicPr>
        <p:blipFill>
          <a:blip r:embed="rId2"/>
          <a:stretch>
            <a:fillRect/>
          </a:stretch>
        </p:blipFill>
        <p:spPr>
          <a:xfrm>
            <a:off x="952500" y="1263649"/>
            <a:ext cx="7548846" cy="3951591"/>
          </a:xfrm>
          <a:prstGeom prst="rect">
            <a:avLst/>
          </a:prstGeom>
        </p:spPr>
      </p:pic>
      <p:sp>
        <p:nvSpPr>
          <p:cNvPr id="5" name="Rectangle 4"/>
          <p:cNvSpPr/>
          <p:nvPr/>
        </p:nvSpPr>
        <p:spPr>
          <a:xfrm>
            <a:off x="3314701" y="189805"/>
            <a:ext cx="3352800" cy="923330"/>
          </a:xfrm>
          <a:prstGeom prst="rect">
            <a:avLst/>
          </a:prstGeom>
          <a:noFill/>
        </p:spPr>
        <p:txBody>
          <a:bodyPr wrap="square" lIns="91440" tIns="45720" rIns="91440" bIns="45720">
            <a:spAutoFit/>
          </a:bodyPr>
          <a:lstStyle/>
          <a:p>
            <a:pPr algn="ctr"/>
            <a:r>
              <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Small Tree</a:t>
            </a:r>
          </a:p>
        </p:txBody>
      </p:sp>
      <p:pic>
        <p:nvPicPr>
          <p:cNvPr id="9" name="Content Placeholder 8"/>
          <p:cNvPicPr>
            <a:picLocks noGrp="1" noChangeAspect="1"/>
          </p:cNvPicPr>
          <p:nvPr>
            <p:ph sz="quarter" idx="13"/>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86500" y="120997"/>
            <a:ext cx="1565587" cy="1060946"/>
          </a:xfrm>
        </p:spPr>
      </p:pic>
    </p:spTree>
    <p:extLst>
      <p:ext uri="{BB962C8B-B14F-4D97-AF65-F5344CB8AC3E}">
        <p14:creationId xmlns:p14="http://schemas.microsoft.com/office/powerpoint/2010/main" val="36889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45052"/>
            <a:ext cx="8846820" cy="1056217"/>
          </a:xfrm>
        </p:spPr>
        <p:txBody>
          <a:bodyPr>
            <a:normAutofit/>
          </a:bodyPr>
          <a:lstStyle/>
          <a:p>
            <a:pPr algn="l"/>
            <a:r>
              <a:rPr lang="en-US" sz="3500" dirty="0"/>
              <a:t>How viral are fake news?</a:t>
            </a:r>
            <a:endParaRPr lang="he-IL" sz="3500" dirty="0"/>
          </a:p>
        </p:txBody>
      </p:sp>
      <p:sp>
        <p:nvSpPr>
          <p:cNvPr id="3" name="Content Placeholder 2"/>
          <p:cNvSpPr>
            <a:spLocks noGrp="1"/>
          </p:cNvSpPr>
          <p:nvPr>
            <p:ph idx="1"/>
          </p:nvPr>
        </p:nvSpPr>
        <p:spPr/>
        <p:txBody>
          <a:bodyPr/>
          <a:lstStyle/>
          <a:p>
            <a:endParaRPr lang="he-IL" dirty="0"/>
          </a:p>
        </p:txBody>
      </p:sp>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65"/>
          <a:stretch/>
        </p:blipFill>
        <p:spPr bwMode="auto">
          <a:xfrm>
            <a:off x="647700" y="1201269"/>
            <a:ext cx="7805585" cy="493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1928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creen Recording 6">
            <a:hlinkClick r:id="" action="ppaction://media"/>
            <a:extLst>
              <a:ext uri="{FF2B5EF4-FFF2-40B4-BE49-F238E27FC236}">
                <a16:creationId xmlns:a16="http://schemas.microsoft.com/office/drawing/2014/main" id="{06BA4440-1BCC-46AC-B0A3-48212B1F0723}"/>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90500" y="1215152"/>
            <a:ext cx="7848600" cy="3537664"/>
          </a:xfrm>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10000" b="97125" l="10000" r="90000"/>
                    </a14:imgEffect>
                  </a14:imgLayer>
                </a14:imgProps>
              </a:ext>
              <a:ext uri="{28A0092B-C50C-407E-A947-70E740481C1C}">
                <a14:useLocalDpi xmlns:a14="http://schemas.microsoft.com/office/drawing/2010/main" val="0"/>
              </a:ext>
            </a:extLst>
          </a:blip>
          <a:stretch>
            <a:fillRect/>
          </a:stretch>
        </p:blipFill>
        <p:spPr>
          <a:xfrm>
            <a:off x="6591300" y="0"/>
            <a:ext cx="4038600" cy="6337300"/>
          </a:xfrm>
          <a:prstGeom prst="rect">
            <a:avLst/>
          </a:prstGeom>
        </p:spPr>
      </p:pic>
      <p:sp>
        <p:nvSpPr>
          <p:cNvPr id="4" name="Rectangle 3"/>
          <p:cNvSpPr/>
          <p:nvPr/>
        </p:nvSpPr>
        <p:spPr>
          <a:xfrm>
            <a:off x="4411396" y="2983984"/>
            <a:ext cx="1007007" cy="369332"/>
          </a:xfrm>
          <a:prstGeom prst="rect">
            <a:avLst/>
          </a:prstGeom>
        </p:spPr>
        <p:txBody>
          <a:bodyPr wrap="none">
            <a:spAutoFit/>
          </a:bodyPr>
          <a:lstStyle/>
          <a:p>
            <a:r>
              <a:rPr lang="en-US" dirty="0"/>
              <a:t>overfitting</a:t>
            </a:r>
          </a:p>
        </p:txBody>
      </p:sp>
      <p:sp>
        <p:nvSpPr>
          <p:cNvPr id="5" name="Rectangle 4"/>
          <p:cNvSpPr/>
          <p:nvPr/>
        </p:nvSpPr>
        <p:spPr>
          <a:xfrm>
            <a:off x="3086100" y="196850"/>
            <a:ext cx="3056607" cy="923330"/>
          </a:xfrm>
          <a:prstGeom prst="rect">
            <a:avLst/>
          </a:prstGeom>
          <a:noFill/>
        </p:spPr>
        <p:txBody>
          <a:bodyPr wrap="none" lIns="91440" tIns="45720" rIns="91440" bIns="45720">
            <a:spAutoFit/>
          </a:bodyPr>
          <a:lstStyle/>
          <a:p>
            <a:pPr algn="ctr"/>
            <a:r>
              <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Large Tree</a:t>
            </a:r>
          </a:p>
        </p:txBody>
      </p:sp>
    </p:spTree>
    <p:extLst>
      <p:ext uri="{BB962C8B-B14F-4D97-AF65-F5344CB8AC3E}">
        <p14:creationId xmlns:p14="http://schemas.microsoft.com/office/powerpoint/2010/main" val="112521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107194-619B-4235-A44C-EE00AF02C53E}"/>
              </a:ext>
            </a:extLst>
          </p:cNvPr>
          <p:cNvSpPr/>
          <p:nvPr/>
        </p:nvSpPr>
        <p:spPr>
          <a:xfrm>
            <a:off x="2038350" y="5233570"/>
            <a:ext cx="5791200" cy="655956"/>
          </a:xfrm>
          <a:prstGeom prst="rect">
            <a:avLst/>
          </a:prstGeom>
          <a:solidFill>
            <a:srgbClr val="00B05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effectLst>
                  <a:outerShdw blurRad="38100" dist="38100" dir="2700000" algn="tl">
                    <a:srgbClr val="000000">
                      <a:alpha val="43137"/>
                    </a:srgbClr>
                  </a:outerShdw>
                </a:effectLst>
              </a:rPr>
              <a:t>Large tree – Recall – 77.4%, precision – 79%</a:t>
            </a:r>
          </a:p>
          <a:p>
            <a:pPr algn="ctr"/>
            <a:r>
              <a:rPr lang="en-US" sz="2400" dirty="0">
                <a:effectLst>
                  <a:outerShdw blurRad="38100" dist="38100" dir="2700000" algn="tl">
                    <a:srgbClr val="000000">
                      <a:alpha val="43137"/>
                    </a:srgbClr>
                  </a:outerShdw>
                </a:effectLst>
              </a:rPr>
              <a:t>AUC Score – 0.8</a:t>
            </a:r>
            <a:endParaRPr lang="he-IL" sz="2400" dirty="0">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679F4C7D-5148-4F24-A1F9-CCBD7606E57B}"/>
              </a:ext>
            </a:extLst>
          </p:cNvPr>
          <p:cNvSpPr/>
          <p:nvPr/>
        </p:nvSpPr>
        <p:spPr>
          <a:xfrm>
            <a:off x="2019300" y="4387850"/>
            <a:ext cx="5791200" cy="655956"/>
          </a:xfrm>
          <a:prstGeom prst="rect">
            <a:avLst/>
          </a:prstGeom>
          <a:solidFill>
            <a:schemeClr val="accent5">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effectLst>
                  <a:outerShdw blurRad="38100" dist="38100" dir="2700000" algn="tl">
                    <a:srgbClr val="000000">
                      <a:alpha val="43137"/>
                    </a:srgbClr>
                  </a:outerShdw>
                </a:effectLst>
              </a:rPr>
              <a:t>Small tree – Recall – 81.7%, precision – 59%, AUC Score – 0.7</a:t>
            </a:r>
            <a:endParaRPr lang="he-IL" sz="2400" dirty="0">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99C0E7D6-C698-482D-9211-BEB1E6ACE600}"/>
              </a:ext>
            </a:extLst>
          </p:cNvPr>
          <p:cNvPicPr>
            <a:picLocks noChangeAspect="1"/>
          </p:cNvPicPr>
          <p:nvPr/>
        </p:nvPicPr>
        <p:blipFill>
          <a:blip r:embed="rId2"/>
          <a:stretch>
            <a:fillRect/>
          </a:stretch>
        </p:blipFill>
        <p:spPr>
          <a:xfrm>
            <a:off x="2557462" y="1092936"/>
            <a:ext cx="4714875" cy="3105150"/>
          </a:xfrm>
          <a:prstGeom prst="rect">
            <a:avLst/>
          </a:prstGeom>
        </p:spPr>
      </p:pic>
      <p:sp>
        <p:nvSpPr>
          <p:cNvPr id="7" name="Rectangle 6">
            <a:extLst>
              <a:ext uri="{FF2B5EF4-FFF2-40B4-BE49-F238E27FC236}">
                <a16:creationId xmlns:a16="http://schemas.microsoft.com/office/drawing/2014/main" id="{5B14A443-8E97-4DA1-96FF-C56DFDE386F2}"/>
              </a:ext>
            </a:extLst>
          </p:cNvPr>
          <p:cNvSpPr/>
          <p:nvPr/>
        </p:nvSpPr>
        <p:spPr>
          <a:xfrm>
            <a:off x="3875992" y="74724"/>
            <a:ext cx="2077813" cy="923330"/>
          </a:xfrm>
          <a:prstGeom prst="rect">
            <a:avLst/>
          </a:prstGeom>
          <a:noFill/>
        </p:spPr>
        <p:txBody>
          <a:bodyPr wrap="none" lIns="91440" tIns="45720" rIns="91440" bIns="45720">
            <a:spAutoFit/>
          </a:bodyPr>
          <a:lstStyle/>
          <a:p>
            <a:pPr algn="ctr"/>
            <a:r>
              <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Scores</a:t>
            </a:r>
          </a:p>
        </p:txBody>
      </p:sp>
    </p:spTree>
    <p:extLst>
      <p:ext uri="{BB962C8B-B14F-4D97-AF65-F5344CB8AC3E}">
        <p14:creationId xmlns:p14="http://schemas.microsoft.com/office/powerpoint/2010/main" val="345778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E81F5-8040-4434-BF3D-7E526BD48EB0}"/>
              </a:ext>
            </a:extLst>
          </p:cNvPr>
          <p:cNvPicPr>
            <a:picLocks noChangeAspect="1"/>
          </p:cNvPicPr>
          <p:nvPr/>
        </p:nvPicPr>
        <p:blipFill>
          <a:blip r:embed="rId2"/>
          <a:stretch>
            <a:fillRect/>
          </a:stretch>
        </p:blipFill>
        <p:spPr>
          <a:xfrm>
            <a:off x="2218132" y="967780"/>
            <a:ext cx="5393535" cy="3672898"/>
          </a:xfrm>
          <a:prstGeom prst="rect">
            <a:avLst/>
          </a:prstGeom>
        </p:spPr>
      </p:pic>
      <p:sp>
        <p:nvSpPr>
          <p:cNvPr id="5" name="Rectangle 4">
            <a:extLst>
              <a:ext uri="{FF2B5EF4-FFF2-40B4-BE49-F238E27FC236}">
                <a16:creationId xmlns:a16="http://schemas.microsoft.com/office/drawing/2014/main" id="{EC310064-C41D-4851-AA5C-4D6EB1E32F70}"/>
              </a:ext>
            </a:extLst>
          </p:cNvPr>
          <p:cNvSpPr/>
          <p:nvPr/>
        </p:nvSpPr>
        <p:spPr>
          <a:xfrm>
            <a:off x="1179193" y="4768850"/>
            <a:ext cx="7471410" cy="828912"/>
          </a:xfrm>
          <a:prstGeom prst="rect">
            <a:avLst/>
          </a:prstGeom>
          <a:solidFill>
            <a:schemeClr val="accent5">
              <a:lumMod val="60000"/>
              <a:lumOff val="4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effectLst>
                  <a:outerShdw blurRad="38100" dist="38100" dir="2700000" algn="tl">
                    <a:srgbClr val="000000">
                      <a:alpha val="43137"/>
                    </a:srgbClr>
                  </a:outerShdw>
                </a:effectLst>
              </a:rPr>
              <a:t>RF – Recall – 78%, Precision – 82%, </a:t>
            </a:r>
          </a:p>
          <a:p>
            <a:pPr algn="ctr"/>
            <a:r>
              <a:rPr lang="en-US" sz="2800" dirty="0">
                <a:effectLst>
                  <a:outerShdw blurRad="38100" dist="38100" dir="2700000" algn="tl">
                    <a:srgbClr val="000000">
                      <a:alpha val="43137"/>
                    </a:srgbClr>
                  </a:outerShdw>
                </a:effectLst>
              </a:rPr>
              <a:t>AUC score – 0.87</a:t>
            </a:r>
            <a:endParaRPr lang="he-IL" sz="2800" dirty="0">
              <a:effectLst>
                <a:outerShdw blurRad="38100" dist="38100" dir="2700000" algn="tl">
                  <a:srgbClr val="000000">
                    <a:alpha val="43137"/>
                  </a:srgbClr>
                </a:outerShdw>
              </a:effectLst>
            </a:endParaRPr>
          </a:p>
        </p:txBody>
      </p:sp>
      <p:sp>
        <p:nvSpPr>
          <p:cNvPr id="6" name="Rectangle 5"/>
          <p:cNvSpPr/>
          <p:nvPr/>
        </p:nvSpPr>
        <p:spPr>
          <a:xfrm>
            <a:off x="2741066" y="44450"/>
            <a:ext cx="4347665" cy="923330"/>
          </a:xfrm>
          <a:prstGeom prst="rect">
            <a:avLst/>
          </a:prstGeom>
          <a:noFill/>
        </p:spPr>
        <p:txBody>
          <a:bodyPr wrap="none" lIns="91440" tIns="45720" rIns="91440" bIns="45720">
            <a:spAutoFit/>
          </a:bodyPr>
          <a:lstStyle/>
          <a:p>
            <a:pPr algn="ctr"/>
            <a:r>
              <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Random Forest</a:t>
            </a:r>
          </a:p>
        </p:txBody>
      </p:sp>
    </p:spTree>
    <p:extLst>
      <p:ext uri="{BB962C8B-B14F-4D97-AF65-F5344CB8AC3E}">
        <p14:creationId xmlns:p14="http://schemas.microsoft.com/office/powerpoint/2010/main" val="269428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017E5-E6A7-45D1-98AB-4DD36CCE5805}"/>
              </a:ext>
            </a:extLst>
          </p:cNvPr>
          <p:cNvPicPr>
            <a:picLocks noChangeAspect="1"/>
          </p:cNvPicPr>
          <p:nvPr/>
        </p:nvPicPr>
        <p:blipFill>
          <a:blip r:embed="rId2"/>
          <a:stretch>
            <a:fillRect/>
          </a:stretch>
        </p:blipFill>
        <p:spPr>
          <a:xfrm>
            <a:off x="1314450" y="4675187"/>
            <a:ext cx="6981825" cy="561975"/>
          </a:xfrm>
          <a:prstGeom prst="rect">
            <a:avLst/>
          </a:prstGeom>
        </p:spPr>
      </p:pic>
      <p:sp>
        <p:nvSpPr>
          <p:cNvPr id="6" name="Rectangle 5">
            <a:extLst>
              <a:ext uri="{FF2B5EF4-FFF2-40B4-BE49-F238E27FC236}">
                <a16:creationId xmlns:a16="http://schemas.microsoft.com/office/drawing/2014/main" id="{36534DBB-3D73-4410-B3C7-6CE6D3D1C0DE}"/>
              </a:ext>
            </a:extLst>
          </p:cNvPr>
          <p:cNvSpPr/>
          <p:nvPr/>
        </p:nvSpPr>
        <p:spPr>
          <a:xfrm>
            <a:off x="1866900" y="3961174"/>
            <a:ext cx="5791200" cy="655956"/>
          </a:xfrm>
          <a:prstGeom prst="rect">
            <a:avLst/>
          </a:prstGeom>
          <a:solidFill>
            <a:srgbClr val="00B05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effectLst>
                  <a:outerShdw blurRad="38100" dist="38100" dir="2700000" algn="tl">
                    <a:srgbClr val="000000">
                      <a:alpha val="43137"/>
                    </a:srgbClr>
                  </a:outerShdw>
                </a:effectLst>
              </a:rPr>
              <a:t>RF – </a:t>
            </a:r>
            <a:r>
              <a:rPr lang="en-US" sz="2400" b="1" dirty="0">
                <a:effectLst>
                  <a:outerShdw blurRad="38100" dist="38100" dir="2700000" algn="tl">
                    <a:srgbClr val="000000">
                      <a:alpha val="43137"/>
                    </a:srgbClr>
                  </a:outerShdw>
                </a:effectLst>
              </a:rPr>
              <a:t>Recall – 88.3%, </a:t>
            </a:r>
            <a:r>
              <a:rPr lang="en-US" sz="2400" dirty="0">
                <a:effectLst>
                  <a:outerShdw blurRad="38100" dist="38100" dir="2700000" algn="tl">
                    <a:srgbClr val="000000">
                      <a:alpha val="43137"/>
                    </a:srgbClr>
                  </a:outerShdw>
                </a:effectLst>
              </a:rPr>
              <a:t>Precision – 76.4%,  </a:t>
            </a:r>
            <a:r>
              <a:rPr lang="en-US" sz="2400" dirty="0" err="1">
                <a:effectLst>
                  <a:outerShdw blurRad="38100" dist="38100" dir="2700000" algn="tl">
                    <a:srgbClr val="000000">
                      <a:alpha val="43137"/>
                    </a:srgbClr>
                  </a:outerShdw>
                </a:effectLst>
              </a:rPr>
              <a:t>AUC_Score</a:t>
            </a:r>
            <a:r>
              <a:rPr lang="en-US" sz="2400" dirty="0">
                <a:effectLst>
                  <a:outerShdw blurRad="38100" dist="38100" dir="2700000" algn="tl">
                    <a:srgbClr val="000000">
                      <a:alpha val="43137"/>
                    </a:srgbClr>
                  </a:outerShdw>
                </a:effectLst>
              </a:rPr>
              <a:t> = 0.88</a:t>
            </a:r>
            <a:endParaRPr lang="he-IL" sz="2400"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F33EE635-A666-4D78-8410-EBB374334BA5}"/>
              </a:ext>
            </a:extLst>
          </p:cNvPr>
          <p:cNvPicPr>
            <a:picLocks noChangeAspect="1"/>
          </p:cNvPicPr>
          <p:nvPr/>
        </p:nvPicPr>
        <p:blipFill>
          <a:blip r:embed="rId3"/>
          <a:stretch>
            <a:fillRect/>
          </a:stretch>
        </p:blipFill>
        <p:spPr>
          <a:xfrm>
            <a:off x="2590800" y="832212"/>
            <a:ext cx="4648200" cy="3086100"/>
          </a:xfrm>
          <a:prstGeom prst="rect">
            <a:avLst/>
          </a:prstGeom>
        </p:spPr>
      </p:pic>
      <p:sp>
        <p:nvSpPr>
          <p:cNvPr id="4" name="Rectangle 3"/>
          <p:cNvSpPr/>
          <p:nvPr/>
        </p:nvSpPr>
        <p:spPr>
          <a:xfrm>
            <a:off x="2549514" y="205014"/>
            <a:ext cx="4730782" cy="646331"/>
          </a:xfrm>
          <a:prstGeom prst="rect">
            <a:avLst/>
          </a:prstGeom>
          <a:noFill/>
        </p:spPr>
        <p:txBody>
          <a:bodyPr wrap="none" lIns="91440" tIns="45720" rIns="91440" bIns="45720">
            <a:spAutoFit/>
          </a:bodyPr>
          <a:lstStyle/>
          <a:p>
            <a:pPr algn="ctr"/>
            <a:r>
              <a:rPr lang="en-US" sz="36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Grid Search Optimization</a:t>
            </a:r>
          </a:p>
        </p:txBody>
      </p:sp>
    </p:spTree>
    <p:extLst>
      <p:ext uri="{BB962C8B-B14F-4D97-AF65-F5344CB8AC3E}">
        <p14:creationId xmlns:p14="http://schemas.microsoft.com/office/powerpoint/2010/main" val="198695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59887" y="0"/>
            <a:ext cx="5510025" cy="6350538"/>
          </a:xfrm>
        </p:spPr>
      </p:pic>
    </p:spTree>
    <p:extLst>
      <p:ext uri="{BB962C8B-B14F-4D97-AF65-F5344CB8AC3E}">
        <p14:creationId xmlns:p14="http://schemas.microsoft.com/office/powerpoint/2010/main" val="3041583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DA60-A05C-4DB5-82DC-82812CD57C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D22BB8-F400-4AEE-B45B-910863CF3DCC}"/>
              </a:ext>
            </a:extLst>
          </p:cNvPr>
          <p:cNvSpPr>
            <a:spLocks noGrp="1"/>
          </p:cNvSpPr>
          <p:nvPr>
            <p:ph sz="quarter" idx="13"/>
          </p:nvPr>
        </p:nvSpPr>
        <p:spPr/>
        <p:txBody>
          <a:bodyPr/>
          <a:lstStyle/>
          <a:p>
            <a:endParaRPr lang="en-US"/>
          </a:p>
        </p:txBody>
      </p:sp>
      <p:pic>
        <p:nvPicPr>
          <p:cNvPr id="4" name="Content Placeholder 3">
            <a:extLst>
              <a:ext uri="{FF2B5EF4-FFF2-40B4-BE49-F238E27FC236}">
                <a16:creationId xmlns:a16="http://schemas.microsoft.com/office/drawing/2014/main" id="{DB1623F5-AA96-4D16-88C7-E76845BE2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74855"/>
            <a:ext cx="10553700" cy="6262445"/>
          </a:xfrm>
          <a:prstGeom prst="rect">
            <a:avLst/>
          </a:prstGeom>
        </p:spPr>
      </p:pic>
      <p:pic>
        <p:nvPicPr>
          <p:cNvPr id="7170" name="Picture 2" descr="Image result for warning">
            <a:extLst>
              <a:ext uri="{FF2B5EF4-FFF2-40B4-BE49-F238E27FC236}">
                <a16:creationId xmlns:a16="http://schemas.microsoft.com/office/drawing/2014/main" id="{FDDEFF63-1389-43C1-AC12-C7B5153D8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 y="74855"/>
            <a:ext cx="3270819" cy="284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1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15F5-0B00-4A90-B100-5D08AD6D3F1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75530F2-2431-4987-94DA-EFF4197B189F}"/>
              </a:ext>
            </a:extLst>
          </p:cNvPr>
          <p:cNvSpPr>
            <a:spLocks noGrp="1"/>
          </p:cNvSpPr>
          <p:nvPr>
            <p:ph sz="quarter" idx="13"/>
          </p:nvPr>
        </p:nvSpPr>
        <p:spPr/>
        <p:txBody>
          <a:bodyPr/>
          <a:lstStyle/>
          <a:p>
            <a:endParaRPr lang="en-US"/>
          </a:p>
        </p:txBody>
      </p:sp>
      <p:pic>
        <p:nvPicPr>
          <p:cNvPr id="4" name="Picture 3">
            <a:extLst>
              <a:ext uri="{FF2B5EF4-FFF2-40B4-BE49-F238E27FC236}">
                <a16:creationId xmlns:a16="http://schemas.microsoft.com/office/drawing/2014/main" id="{557653B3-7049-48EA-AC93-E189EC55373A}"/>
              </a:ext>
            </a:extLst>
          </p:cNvPr>
          <p:cNvPicPr>
            <a:picLocks noChangeAspect="1"/>
          </p:cNvPicPr>
          <p:nvPr/>
        </p:nvPicPr>
        <p:blipFill>
          <a:blip r:embed="rId2"/>
          <a:stretch>
            <a:fillRect/>
          </a:stretch>
        </p:blipFill>
        <p:spPr>
          <a:xfrm>
            <a:off x="1333500" y="164144"/>
            <a:ext cx="7162800" cy="4862634"/>
          </a:xfrm>
          <a:prstGeom prst="rect">
            <a:avLst/>
          </a:prstGeom>
        </p:spPr>
      </p:pic>
      <p:sp>
        <p:nvSpPr>
          <p:cNvPr id="6" name="Rectangle 5">
            <a:extLst>
              <a:ext uri="{FF2B5EF4-FFF2-40B4-BE49-F238E27FC236}">
                <a16:creationId xmlns:a16="http://schemas.microsoft.com/office/drawing/2014/main" id="{31FEDC34-A94A-4FCA-A6CC-B0033B27A7BC}"/>
              </a:ext>
            </a:extLst>
          </p:cNvPr>
          <p:cNvSpPr/>
          <p:nvPr/>
        </p:nvSpPr>
        <p:spPr>
          <a:xfrm>
            <a:off x="2019300" y="5122770"/>
            <a:ext cx="5791200" cy="655956"/>
          </a:xfrm>
          <a:prstGeom prst="rect">
            <a:avLst/>
          </a:prstGeom>
          <a:solidFill>
            <a:srgbClr val="00B05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err="1">
                <a:effectLst>
                  <a:outerShdw blurRad="38100" dist="38100" dir="2700000" algn="tl">
                    <a:srgbClr val="000000">
                      <a:alpha val="43137"/>
                    </a:srgbClr>
                  </a:outerShdw>
                </a:effectLst>
              </a:rPr>
              <a:t>Max_Depth</a:t>
            </a:r>
            <a:r>
              <a:rPr lang="en-US" sz="2400" dirty="0">
                <a:effectLst>
                  <a:outerShdw blurRad="38100" dist="38100" dir="2700000" algn="tl">
                    <a:srgbClr val="000000">
                      <a:alpha val="43137"/>
                    </a:srgbClr>
                  </a:outerShdw>
                </a:effectLst>
              </a:rPr>
              <a:t> = 5</a:t>
            </a:r>
            <a:endParaRPr lang="he-IL"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56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A81528-0E55-4054-A258-555D1AA8AEF3}"/>
              </a:ext>
            </a:extLst>
          </p:cNvPr>
          <p:cNvPicPr>
            <a:picLocks noChangeAspect="1"/>
          </p:cNvPicPr>
          <p:nvPr/>
        </p:nvPicPr>
        <p:blipFill>
          <a:blip r:embed="rId2"/>
          <a:stretch>
            <a:fillRect/>
          </a:stretch>
        </p:blipFill>
        <p:spPr>
          <a:xfrm>
            <a:off x="1790699" y="1035050"/>
            <a:ext cx="6248400" cy="4141715"/>
          </a:xfrm>
          <a:prstGeom prst="rect">
            <a:avLst/>
          </a:prstGeom>
        </p:spPr>
      </p:pic>
      <p:sp>
        <p:nvSpPr>
          <p:cNvPr id="5" name="Rectangle 4">
            <a:extLst>
              <a:ext uri="{FF2B5EF4-FFF2-40B4-BE49-F238E27FC236}">
                <a16:creationId xmlns:a16="http://schemas.microsoft.com/office/drawing/2014/main" id="{361B3C39-CA32-4B11-BC8D-DD3B8F36361B}"/>
              </a:ext>
            </a:extLst>
          </p:cNvPr>
          <p:cNvSpPr/>
          <p:nvPr/>
        </p:nvSpPr>
        <p:spPr>
          <a:xfrm>
            <a:off x="2929421" y="-5998"/>
            <a:ext cx="3970959" cy="923330"/>
          </a:xfrm>
          <a:prstGeom prst="rect">
            <a:avLst/>
          </a:prstGeom>
          <a:noFill/>
        </p:spPr>
        <p:txBody>
          <a:bodyPr wrap="none" lIns="91440" tIns="45720" rIns="91440" bIns="45720">
            <a:spAutoFit/>
          </a:bodyPr>
          <a:lstStyle/>
          <a:p>
            <a:pPr algn="ctr"/>
            <a:r>
              <a:rPr lang="en-US"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RF Correction</a:t>
            </a:r>
            <a:endPar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6" name="Rectangle 5">
            <a:extLst>
              <a:ext uri="{FF2B5EF4-FFF2-40B4-BE49-F238E27FC236}">
                <a16:creationId xmlns:a16="http://schemas.microsoft.com/office/drawing/2014/main" id="{30D3FC92-8AA4-4913-866B-C4D5FFA032E6}"/>
              </a:ext>
            </a:extLst>
          </p:cNvPr>
          <p:cNvSpPr/>
          <p:nvPr/>
        </p:nvSpPr>
        <p:spPr>
          <a:xfrm>
            <a:off x="2095500" y="5176765"/>
            <a:ext cx="5791200" cy="655956"/>
          </a:xfrm>
          <a:prstGeom prst="rect">
            <a:avLst/>
          </a:prstGeom>
          <a:solidFill>
            <a:srgbClr val="00B05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effectLst>
                  <a:outerShdw blurRad="38100" dist="38100" dir="2700000" algn="tl">
                    <a:srgbClr val="000000">
                      <a:alpha val="43137"/>
                    </a:srgbClr>
                  </a:outerShdw>
                </a:effectLst>
              </a:rPr>
              <a:t>RF – </a:t>
            </a:r>
            <a:r>
              <a:rPr lang="en-US" sz="2400" b="1" dirty="0">
                <a:effectLst>
                  <a:outerShdw blurRad="38100" dist="38100" dir="2700000" algn="tl">
                    <a:srgbClr val="000000">
                      <a:alpha val="43137"/>
                    </a:srgbClr>
                  </a:outerShdw>
                </a:effectLst>
              </a:rPr>
              <a:t>Recall – 80.1%, </a:t>
            </a:r>
            <a:r>
              <a:rPr lang="en-US" sz="2400" dirty="0">
                <a:effectLst>
                  <a:outerShdw blurRad="38100" dist="38100" dir="2700000" algn="tl">
                    <a:srgbClr val="000000">
                      <a:alpha val="43137"/>
                    </a:srgbClr>
                  </a:outerShdw>
                </a:effectLst>
              </a:rPr>
              <a:t>Precision –82%,  </a:t>
            </a:r>
            <a:r>
              <a:rPr lang="en-US" sz="2400" dirty="0" err="1">
                <a:effectLst>
                  <a:outerShdw blurRad="38100" dist="38100" dir="2700000" algn="tl">
                    <a:srgbClr val="000000">
                      <a:alpha val="43137"/>
                    </a:srgbClr>
                  </a:outerShdw>
                </a:effectLst>
              </a:rPr>
              <a:t>AUC_Score</a:t>
            </a:r>
            <a:r>
              <a:rPr lang="en-US" sz="2400" dirty="0">
                <a:effectLst>
                  <a:outerShdw blurRad="38100" dist="38100" dir="2700000" algn="tl">
                    <a:srgbClr val="000000">
                      <a:alpha val="43137"/>
                    </a:srgbClr>
                  </a:outerShdw>
                </a:effectLst>
              </a:rPr>
              <a:t> = 0.9</a:t>
            </a:r>
            <a:endParaRPr lang="he-IL"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7633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C4CEB-805D-414D-B994-EF382376ADB8}"/>
              </a:ext>
            </a:extLst>
          </p:cNvPr>
          <p:cNvSpPr>
            <a:spLocks noGrp="1"/>
          </p:cNvSpPr>
          <p:nvPr>
            <p:ph sz="quarter" idx="13"/>
          </p:nvPr>
        </p:nvSpPr>
        <p:spPr/>
        <p:txBody>
          <a:bodyPr/>
          <a:lstStyle/>
          <a:p>
            <a:endParaRPr lang="en-US" dirty="0"/>
          </a:p>
        </p:txBody>
      </p:sp>
      <p:sp>
        <p:nvSpPr>
          <p:cNvPr id="5" name="Rectangle 4">
            <a:extLst>
              <a:ext uri="{FF2B5EF4-FFF2-40B4-BE49-F238E27FC236}">
                <a16:creationId xmlns:a16="http://schemas.microsoft.com/office/drawing/2014/main" id="{D59EFF3A-95DB-4BF2-92C7-BF151613C418}"/>
              </a:ext>
            </a:extLst>
          </p:cNvPr>
          <p:cNvSpPr/>
          <p:nvPr/>
        </p:nvSpPr>
        <p:spPr>
          <a:xfrm>
            <a:off x="2019299" y="4883997"/>
            <a:ext cx="5791200" cy="655956"/>
          </a:xfrm>
          <a:prstGeom prst="rect">
            <a:avLst/>
          </a:prstGeom>
          <a:solidFill>
            <a:srgbClr val="00B050"/>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effectLst>
                  <a:outerShdw blurRad="38100" dist="38100" dir="2700000" algn="tl">
                    <a:srgbClr val="000000">
                      <a:alpha val="43137"/>
                    </a:srgbClr>
                  </a:outerShdw>
                </a:effectLst>
              </a:rPr>
              <a:t>RF – </a:t>
            </a:r>
            <a:r>
              <a:rPr lang="en-US" sz="2400" b="1" dirty="0">
                <a:effectLst>
                  <a:outerShdw blurRad="38100" dist="38100" dir="2700000" algn="tl">
                    <a:srgbClr val="000000">
                      <a:alpha val="43137"/>
                    </a:srgbClr>
                  </a:outerShdw>
                </a:effectLst>
              </a:rPr>
              <a:t>Recall – 83.5%, </a:t>
            </a:r>
            <a:r>
              <a:rPr lang="en-US" sz="2400" dirty="0">
                <a:effectLst>
                  <a:outerShdw blurRad="38100" dist="38100" dir="2700000" algn="tl">
                    <a:srgbClr val="000000">
                      <a:alpha val="43137"/>
                    </a:srgbClr>
                  </a:outerShdw>
                </a:effectLst>
              </a:rPr>
              <a:t>Precision – 76%, </a:t>
            </a:r>
          </a:p>
          <a:p>
            <a:pPr algn="ctr"/>
            <a:r>
              <a:rPr lang="en-US" sz="2400" dirty="0">
                <a:effectLst>
                  <a:outerShdw blurRad="38100" dist="38100" dir="2700000" algn="tl">
                    <a:srgbClr val="000000">
                      <a:alpha val="43137"/>
                    </a:srgbClr>
                  </a:outerShdw>
                </a:effectLst>
              </a:rPr>
              <a:t>AUC Score – 0.87</a:t>
            </a:r>
            <a:endParaRPr lang="he-IL" sz="2400" dirty="0">
              <a:effectLst>
                <a:outerShdw blurRad="38100" dist="38100" dir="2700000" algn="tl">
                  <a:srgbClr val="000000">
                    <a:alpha val="43137"/>
                  </a:srgbClr>
                </a:outerShdw>
              </a:effectLst>
            </a:endParaRPr>
          </a:p>
        </p:txBody>
      </p:sp>
      <p:sp>
        <p:nvSpPr>
          <p:cNvPr id="4" name="Rectangle 3"/>
          <p:cNvSpPr/>
          <p:nvPr/>
        </p:nvSpPr>
        <p:spPr>
          <a:xfrm>
            <a:off x="2345927" y="272753"/>
            <a:ext cx="5137945" cy="923330"/>
          </a:xfrm>
          <a:prstGeom prst="rect">
            <a:avLst/>
          </a:prstGeom>
          <a:noFill/>
        </p:spPr>
        <p:txBody>
          <a:bodyPr wrap="none" lIns="91440" tIns="45720" rIns="91440" bIns="45720">
            <a:spAutoFit/>
          </a:bodyPr>
          <a:lstStyle/>
          <a:p>
            <a:pPr algn="ctr"/>
            <a:r>
              <a:rPr lang="en-US"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Gradient Boosting</a:t>
            </a:r>
            <a:endPar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pic>
        <p:nvPicPr>
          <p:cNvPr id="2" name="Picture 1">
            <a:extLst>
              <a:ext uri="{FF2B5EF4-FFF2-40B4-BE49-F238E27FC236}">
                <a16:creationId xmlns:a16="http://schemas.microsoft.com/office/drawing/2014/main" id="{419E78ED-622D-48BA-8175-82C04CE979E6}"/>
              </a:ext>
            </a:extLst>
          </p:cNvPr>
          <p:cNvPicPr>
            <a:picLocks noChangeAspect="1"/>
          </p:cNvPicPr>
          <p:nvPr/>
        </p:nvPicPr>
        <p:blipFill>
          <a:blip r:embed="rId2"/>
          <a:stretch>
            <a:fillRect/>
          </a:stretch>
        </p:blipFill>
        <p:spPr>
          <a:xfrm>
            <a:off x="2290761" y="1196083"/>
            <a:ext cx="5248275" cy="3604384"/>
          </a:xfrm>
          <a:prstGeom prst="rect">
            <a:avLst/>
          </a:prstGeom>
        </p:spPr>
      </p:pic>
    </p:spTree>
    <p:extLst>
      <p:ext uri="{BB962C8B-B14F-4D97-AF65-F5344CB8AC3E}">
        <p14:creationId xmlns:p14="http://schemas.microsoft.com/office/powerpoint/2010/main" val="138613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DA43F016-356F-46F0-BF6B-8282310A4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688" y="0"/>
            <a:ext cx="5432425" cy="633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46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187450"/>
            <a:ext cx="3048000" cy="1056217"/>
          </a:xfrm>
        </p:spPr>
        <p:txBody>
          <a:bodyPr>
            <a:noAutofit/>
          </a:bodyPr>
          <a:lstStyle/>
          <a:p>
            <a:pPr algn="l"/>
            <a:r>
              <a:rPr lang="en-US" sz="3200" dirty="0">
                <a:effectLst>
                  <a:outerShdw blurRad="38100" dist="38100" dir="2700000" algn="tl">
                    <a:srgbClr val="000000">
                      <a:alpha val="43137"/>
                    </a:srgbClr>
                  </a:outerShdw>
                </a:effectLst>
              </a:rPr>
              <a:t>People </a:t>
            </a:r>
            <a:r>
              <a:rPr lang="en-US" sz="3200" b="1" dirty="0">
                <a:effectLst>
                  <a:outerShdw blurRad="38100" dist="38100" dir="2700000" algn="tl">
                    <a:srgbClr val="000000">
                      <a:alpha val="43137"/>
                    </a:srgbClr>
                  </a:outerShdw>
                </a:effectLst>
              </a:rPr>
              <a:t>don’t seek confirmation </a:t>
            </a:r>
            <a:r>
              <a:rPr lang="en-US" sz="3200" dirty="0">
                <a:effectLst>
                  <a:outerShdw blurRad="38100" dist="38100" dir="2700000" algn="tl">
                    <a:srgbClr val="000000">
                      <a:alpha val="43137"/>
                    </a:srgbClr>
                  </a:outerShdw>
                </a:effectLst>
              </a:rPr>
              <a:t>for stories</a:t>
            </a:r>
            <a:endParaRPr lang="he-IL" sz="3200" dirty="0">
              <a:effectLst>
                <a:outerShdw blurRad="38100" dist="38100" dir="2700000" algn="tl">
                  <a:srgbClr val="000000">
                    <a:alpha val="43137"/>
                  </a:srgbClr>
                </a:outerShdw>
              </a:effectLst>
            </a:endParaRPr>
          </a:p>
        </p:txBody>
      </p:sp>
      <p:pic>
        <p:nvPicPr>
          <p:cNvPr id="1126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413073" y="0"/>
            <a:ext cx="6440971" cy="630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7466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3C97DC-7581-4653-A49A-C8ADF0393A8C}"/>
              </a:ext>
            </a:extLst>
          </p:cNvPr>
          <p:cNvSpPr>
            <a:spLocks noGrp="1"/>
          </p:cNvSpPr>
          <p:nvPr>
            <p:ph sz="quarter" idx="13"/>
          </p:nvPr>
        </p:nvSpPr>
        <p:spPr>
          <a:xfrm>
            <a:off x="4673120" y="1599776"/>
            <a:ext cx="4488180" cy="3137747"/>
          </a:xfrm>
        </p:spPr>
        <p:txBody>
          <a:bodyPr>
            <a:normAutofit fontScale="92500" lnSpcReduction="10000"/>
          </a:bodyPr>
          <a:lstStyle/>
          <a:p>
            <a:r>
              <a:rPr lang="en-US" sz="2800" dirty="0"/>
              <a:t>Headlines</a:t>
            </a:r>
          </a:p>
          <a:p>
            <a:r>
              <a:rPr lang="en-US" sz="2800" dirty="0"/>
              <a:t>Body</a:t>
            </a:r>
          </a:p>
          <a:p>
            <a:r>
              <a:rPr lang="en-US" sz="2800" dirty="0"/>
              <a:t>Authors</a:t>
            </a:r>
          </a:p>
          <a:p>
            <a:r>
              <a:rPr lang="en-US" sz="2800" dirty="0"/>
              <a:t>Publish Date</a:t>
            </a:r>
          </a:p>
          <a:p>
            <a:r>
              <a:rPr lang="en-US" sz="2800" dirty="0"/>
              <a:t>Site / URL</a:t>
            </a:r>
          </a:p>
          <a:p>
            <a:r>
              <a:rPr lang="en-US" sz="2800" dirty="0"/>
              <a:t>Category</a:t>
            </a:r>
          </a:p>
        </p:txBody>
      </p:sp>
      <p:pic>
        <p:nvPicPr>
          <p:cNvPr id="6146" name="Picture 2" descr="Image result for newspaper">
            <a:extLst>
              <a:ext uri="{FF2B5EF4-FFF2-40B4-BE49-F238E27FC236}">
                <a16:creationId xmlns:a16="http://schemas.microsoft.com/office/drawing/2014/main" id="{E098CA19-287B-4212-966C-9D56C855AA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65" y="1495836"/>
            <a:ext cx="5202237" cy="35892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87360E-98AD-42A3-B618-8428BC09DC7A}"/>
              </a:ext>
            </a:extLst>
          </p:cNvPr>
          <p:cNvSpPr/>
          <p:nvPr/>
        </p:nvSpPr>
        <p:spPr>
          <a:xfrm>
            <a:off x="626329" y="471023"/>
            <a:ext cx="8577156" cy="707886"/>
          </a:xfrm>
          <a:prstGeom prst="rect">
            <a:avLst/>
          </a:prstGeom>
          <a:noFill/>
        </p:spPr>
        <p:txBody>
          <a:bodyPr wrap="none" lIns="91440" tIns="45720" rIns="91440" bIns="45720">
            <a:spAutoFit/>
          </a:bodyPr>
          <a:lstStyle/>
          <a:p>
            <a:pPr algn="ctr"/>
            <a:r>
              <a:rPr lang="en-U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Newspaper3k: Article scraping &amp; Curation</a:t>
            </a:r>
            <a:endParaRPr lang="en-US" sz="40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pic>
        <p:nvPicPr>
          <p:cNvPr id="4" name="Picture 3">
            <a:extLst>
              <a:ext uri="{FF2B5EF4-FFF2-40B4-BE49-F238E27FC236}">
                <a16:creationId xmlns:a16="http://schemas.microsoft.com/office/drawing/2014/main" id="{CF36F636-2ACA-4629-BE32-1F186D4527B1}"/>
              </a:ext>
            </a:extLst>
          </p:cNvPr>
          <p:cNvPicPr>
            <a:picLocks noChangeAspect="1"/>
          </p:cNvPicPr>
          <p:nvPr/>
        </p:nvPicPr>
        <p:blipFill>
          <a:blip r:embed="rId3"/>
          <a:stretch>
            <a:fillRect/>
          </a:stretch>
        </p:blipFill>
        <p:spPr>
          <a:xfrm>
            <a:off x="112569" y="2154273"/>
            <a:ext cx="9604662" cy="2028754"/>
          </a:xfrm>
          <a:prstGeom prst="rect">
            <a:avLst/>
          </a:prstGeom>
        </p:spPr>
      </p:pic>
    </p:spTree>
    <p:extLst>
      <p:ext uri="{BB962C8B-B14F-4D97-AF65-F5344CB8AC3E}">
        <p14:creationId xmlns:p14="http://schemas.microsoft.com/office/powerpoint/2010/main" val="26617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BE045604-2DDF-4541-8D53-ACA1A9B1C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75" y="0"/>
            <a:ext cx="8450263" cy="633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106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D02DF8-91F4-47A4-8988-F55D8CFB2185}"/>
              </a:ext>
            </a:extLst>
          </p:cNvPr>
          <p:cNvGrpSpPr/>
          <p:nvPr/>
        </p:nvGrpSpPr>
        <p:grpSpPr>
          <a:xfrm>
            <a:off x="190500" y="3109445"/>
            <a:ext cx="9239250" cy="2931398"/>
            <a:chOff x="190500" y="0"/>
            <a:chExt cx="9239250" cy="2931398"/>
          </a:xfrm>
        </p:grpSpPr>
        <p:pic>
          <p:nvPicPr>
            <p:cNvPr id="4" name="Picture 3">
              <a:extLst>
                <a:ext uri="{FF2B5EF4-FFF2-40B4-BE49-F238E27FC236}">
                  <a16:creationId xmlns:a16="http://schemas.microsoft.com/office/drawing/2014/main" id="{5FFB1F51-664B-4000-9B6A-809621777804}"/>
                </a:ext>
              </a:extLst>
            </p:cNvPr>
            <p:cNvPicPr>
              <a:picLocks noChangeAspect="1"/>
            </p:cNvPicPr>
            <p:nvPr/>
          </p:nvPicPr>
          <p:blipFill>
            <a:blip r:embed="rId2"/>
            <a:stretch>
              <a:fillRect/>
            </a:stretch>
          </p:blipFill>
          <p:spPr>
            <a:xfrm>
              <a:off x="190500" y="750173"/>
              <a:ext cx="9239250" cy="2181225"/>
            </a:xfrm>
            <a:prstGeom prst="rect">
              <a:avLst/>
            </a:prstGeom>
          </p:spPr>
        </p:pic>
        <p:sp>
          <p:nvSpPr>
            <p:cNvPr id="5" name="Rectangle 4">
              <a:extLst>
                <a:ext uri="{FF2B5EF4-FFF2-40B4-BE49-F238E27FC236}">
                  <a16:creationId xmlns:a16="http://schemas.microsoft.com/office/drawing/2014/main" id="{715D118D-2033-43C3-8B60-9487BF594986}"/>
                </a:ext>
              </a:extLst>
            </p:cNvPr>
            <p:cNvSpPr/>
            <p:nvPr/>
          </p:nvSpPr>
          <p:spPr>
            <a:xfrm>
              <a:off x="4133276" y="0"/>
              <a:ext cx="1563248" cy="707886"/>
            </a:xfrm>
            <a:prstGeom prst="rect">
              <a:avLst/>
            </a:prstGeom>
            <a:noFill/>
          </p:spPr>
          <p:txBody>
            <a:bodyPr wrap="none" lIns="91440" tIns="45720" rIns="91440" bIns="45720">
              <a:spAutoFit/>
            </a:bodyPr>
            <a:lstStyle/>
            <a:p>
              <a:pPr algn="ctr"/>
              <a:r>
                <a:rPr lang="en-U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Biased</a:t>
              </a:r>
              <a:endParaRPr lang="en-US" sz="40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grpSp>
      <p:sp>
        <p:nvSpPr>
          <p:cNvPr id="6" name="Rectangle 5">
            <a:extLst>
              <a:ext uri="{FF2B5EF4-FFF2-40B4-BE49-F238E27FC236}">
                <a16:creationId xmlns:a16="http://schemas.microsoft.com/office/drawing/2014/main" id="{FA976024-79D4-4FD9-8F6F-BD648B6EE0E3}"/>
              </a:ext>
            </a:extLst>
          </p:cNvPr>
          <p:cNvSpPr/>
          <p:nvPr/>
        </p:nvSpPr>
        <p:spPr>
          <a:xfrm>
            <a:off x="4209919" y="-53836"/>
            <a:ext cx="1143262" cy="707886"/>
          </a:xfrm>
          <a:prstGeom prst="rect">
            <a:avLst/>
          </a:prstGeom>
          <a:noFill/>
        </p:spPr>
        <p:txBody>
          <a:bodyPr wrap="none" lIns="91440" tIns="45720" rIns="91440" bIns="45720">
            <a:spAutoFit/>
          </a:bodyPr>
          <a:lstStyle/>
          <a:p>
            <a:pPr algn="ctr"/>
            <a:r>
              <a:rPr lang="en-U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Fake</a:t>
            </a:r>
            <a:endParaRPr lang="en-US" sz="40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pic>
        <p:nvPicPr>
          <p:cNvPr id="7" name="Picture 6">
            <a:extLst>
              <a:ext uri="{FF2B5EF4-FFF2-40B4-BE49-F238E27FC236}">
                <a16:creationId xmlns:a16="http://schemas.microsoft.com/office/drawing/2014/main" id="{63589B7A-863A-4202-9243-60B6BF6DDF3F}"/>
              </a:ext>
            </a:extLst>
          </p:cNvPr>
          <p:cNvPicPr>
            <a:picLocks noChangeAspect="1"/>
          </p:cNvPicPr>
          <p:nvPr/>
        </p:nvPicPr>
        <p:blipFill>
          <a:blip r:embed="rId3"/>
          <a:stretch>
            <a:fillRect/>
          </a:stretch>
        </p:blipFill>
        <p:spPr>
          <a:xfrm>
            <a:off x="2095500" y="616325"/>
            <a:ext cx="5372100" cy="2442757"/>
          </a:xfrm>
          <a:prstGeom prst="rect">
            <a:avLst/>
          </a:prstGeom>
        </p:spPr>
      </p:pic>
      <p:sp>
        <p:nvSpPr>
          <p:cNvPr id="3" name="TextBox 2">
            <a:extLst>
              <a:ext uri="{FF2B5EF4-FFF2-40B4-BE49-F238E27FC236}">
                <a16:creationId xmlns:a16="http://schemas.microsoft.com/office/drawing/2014/main" id="{4D782A06-A97E-461D-93B3-13A4C4CE8257}"/>
              </a:ext>
            </a:extLst>
          </p:cNvPr>
          <p:cNvSpPr txBox="1"/>
          <p:nvPr/>
        </p:nvSpPr>
        <p:spPr>
          <a:xfrm>
            <a:off x="876300" y="1976268"/>
            <a:ext cx="1219200" cy="2215991"/>
          </a:xfrm>
          <a:prstGeom prst="rect">
            <a:avLst/>
          </a:prstGeom>
          <a:noFill/>
        </p:spPr>
        <p:txBody>
          <a:bodyPr wrap="square" rtlCol="0">
            <a:spAutoFit/>
          </a:bodyPr>
          <a:lstStyle/>
          <a:p>
            <a:r>
              <a:rPr lang="en-US" sz="13800" dirty="0"/>
              <a:t>+</a:t>
            </a:r>
          </a:p>
        </p:txBody>
      </p:sp>
    </p:spTree>
    <p:extLst>
      <p:ext uri="{BB962C8B-B14F-4D97-AF65-F5344CB8AC3E}">
        <p14:creationId xmlns:p14="http://schemas.microsoft.com/office/powerpoint/2010/main" val="80249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41DD-9A10-42A6-A3B5-339962F03C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2E11CB-60E5-4BA7-B78A-FE1816AF0435}"/>
              </a:ext>
            </a:extLst>
          </p:cNvPr>
          <p:cNvSpPr>
            <a:spLocks noGrp="1"/>
          </p:cNvSpPr>
          <p:nvPr>
            <p:ph sz="quarter" idx="13"/>
          </p:nvPr>
        </p:nvSpPr>
        <p:spPr/>
        <p:txBody>
          <a:bodyPr/>
          <a:lstStyle/>
          <a:p>
            <a:endParaRPr lang="en-US"/>
          </a:p>
        </p:txBody>
      </p:sp>
      <p:pic>
        <p:nvPicPr>
          <p:cNvPr id="2054" name="Picture 6" descr="Image result for road ahead">
            <a:extLst>
              <a:ext uri="{FF2B5EF4-FFF2-40B4-BE49-F238E27FC236}">
                <a16:creationId xmlns:a16="http://schemas.microsoft.com/office/drawing/2014/main" id="{D5F078D1-63B3-43E2-8B1C-0725652BA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0"/>
            <a:ext cx="12111284" cy="633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642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730249"/>
            <a:ext cx="6477000" cy="4960620"/>
          </a:xfrm>
          <a:prstGeom prst="rect">
            <a:avLst/>
          </a:prstGeom>
        </p:spPr>
      </p:pic>
      <p:sp>
        <p:nvSpPr>
          <p:cNvPr id="2" name="&quot;No&quot; Symbol 1"/>
          <p:cNvSpPr/>
          <p:nvPr/>
        </p:nvSpPr>
        <p:spPr>
          <a:xfrm>
            <a:off x="2133600" y="798417"/>
            <a:ext cx="4876800" cy="4876800"/>
          </a:xfrm>
          <a:prstGeom prst="noSmoking">
            <a:avLst>
              <a:gd name="adj" fmla="val 101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 y="20066"/>
            <a:ext cx="1531798" cy="1472882"/>
          </a:xfrm>
          <a:prstGeom prst="rect">
            <a:avLst/>
          </a:prstGeom>
        </p:spPr>
      </p:pic>
      <p:sp>
        <p:nvSpPr>
          <p:cNvPr id="7" name="Title 1"/>
          <p:cNvSpPr txBox="1">
            <a:spLocks/>
          </p:cNvSpPr>
          <p:nvPr/>
        </p:nvSpPr>
        <p:spPr>
          <a:xfrm rot="20612707">
            <a:off x="1014557" y="2418796"/>
            <a:ext cx="8846820" cy="1056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3800" dirty="0">
                <a:ln>
                  <a:solidFill>
                    <a:schemeClr val="tx1"/>
                  </a:solidFill>
                </a:ln>
                <a:solidFill>
                  <a:schemeClr val="bg1"/>
                </a:solidFill>
                <a:effectLst>
                  <a:outerShdw blurRad="50800" dist="38100" dir="5400000" algn="t" rotWithShape="0">
                    <a:prstClr val="black">
                      <a:alpha val="40000"/>
                    </a:prstClr>
                  </a:outerShdw>
                </a:effectLst>
              </a:rPr>
              <a:t>Thank You</a:t>
            </a:r>
            <a:endParaRPr lang="he-IL" sz="13800" dirty="0">
              <a:ln>
                <a:solidFill>
                  <a:schemeClr val="tx1"/>
                </a:solidFill>
              </a:ln>
              <a:solidFill>
                <a:schemeClr val="bg1"/>
              </a:solidFill>
              <a:effectLst>
                <a:outerShdw blurRad="50800" dist="38100" dir="5400000" algn="t" rotWithShape="0">
                  <a:prstClr val="black">
                    <a:alpha val="40000"/>
                  </a:prstClr>
                </a:outerShdw>
              </a:effectLst>
            </a:endParaRPr>
          </a:p>
        </p:txBody>
      </p:sp>
      <p:sp>
        <p:nvSpPr>
          <p:cNvPr id="3" name="AutoShape 2" descr="Image result for warning">
            <a:extLst>
              <a:ext uri="{FF2B5EF4-FFF2-40B4-BE49-F238E27FC236}">
                <a16:creationId xmlns:a16="http://schemas.microsoft.com/office/drawing/2014/main" id="{305C7F81-6592-4C53-AD87-6A0CE39E8E90}"/>
              </a:ext>
            </a:extLst>
          </p:cNvPr>
          <p:cNvSpPr>
            <a:spLocks noChangeAspect="1" noChangeArrowheads="1"/>
          </p:cNvSpPr>
          <p:nvPr/>
        </p:nvSpPr>
        <p:spPr bwMode="auto">
          <a:xfrm>
            <a:off x="4762500" y="30162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71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2"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075" y="120650"/>
            <a:ext cx="3163887"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581400" y="2025650"/>
            <a:ext cx="3139235" cy="1931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558" y="4083050"/>
            <a:ext cx="3121537"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417468" y="0"/>
            <a:ext cx="3467100" cy="7489265"/>
          </a:xfrm>
          <a:prstGeom prst="rect">
            <a:avLst/>
          </a:prstGeom>
          <a:solidFill>
            <a:schemeClr val="tx1">
              <a:lumMod val="65000"/>
              <a:lumOff val="3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13" y="882650"/>
            <a:ext cx="6122987" cy="819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97" y="4235450"/>
            <a:ext cx="6038617" cy="1636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2667934"/>
            <a:ext cx="62738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8439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958850"/>
            <a:ext cx="2975610" cy="1056217"/>
          </a:xfrm>
        </p:spPr>
        <p:txBody>
          <a:bodyPr>
            <a:noAutofit/>
          </a:bodyPr>
          <a:lstStyle/>
          <a:p>
            <a:r>
              <a:rPr lang="en-US" sz="3200" dirty="0">
                <a:effectLst>
                  <a:outerShdw blurRad="38100" dist="38100" dir="2700000" algn="tl">
                    <a:srgbClr val="000000">
                      <a:alpha val="43137"/>
                    </a:srgbClr>
                  </a:outerShdw>
                </a:effectLst>
              </a:rPr>
              <a:t>and soon to be seen again in our own back yard…</a:t>
            </a:r>
            <a:endParaRPr lang="he-IL" sz="3200"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419" y="123429"/>
            <a:ext cx="5257800" cy="6090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790700" y="2406650"/>
            <a:ext cx="24765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3625850"/>
            <a:ext cx="50292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6700" y="3625850"/>
            <a:ext cx="2362200" cy="295275"/>
          </a:xfrm>
          <a:prstGeom prst="rect">
            <a:avLst/>
          </a:prstGeom>
          <a:solidFill>
            <a:srgbClr val="FFFF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6388" y="3775075"/>
            <a:ext cx="1179512"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2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743" y="-17755"/>
            <a:ext cx="5490210" cy="1056217"/>
          </a:xfrm>
        </p:spPr>
        <p:txBody>
          <a:bodyPr/>
          <a:lstStyle/>
          <a:p>
            <a:r>
              <a:rPr lang="en-US" b="1" dirty="0"/>
              <a:t>We are </a:t>
            </a:r>
            <a:r>
              <a:rPr lang="en-US" b="1" dirty="0" err="1"/>
              <a:t>F</a:t>
            </a:r>
            <a:r>
              <a:rPr lang="en-US" dirty="0" err="1"/>
              <a:t>ake</a:t>
            </a:r>
            <a:r>
              <a:rPr lang="en-US" b="1" dirty="0" err="1"/>
              <a:t>W</a:t>
            </a:r>
            <a:r>
              <a:rPr lang="en-US" dirty="0" err="1"/>
              <a:t>atch</a:t>
            </a:r>
            <a:r>
              <a:rPr lang="en-US" dirty="0"/>
              <a:t> </a:t>
            </a:r>
            <a:endParaRPr lang="he-IL" dirty="0"/>
          </a:p>
        </p:txBody>
      </p:sp>
      <p:pic>
        <p:nvPicPr>
          <p:cNvPr id="286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65" r="10651"/>
          <a:stretch/>
        </p:blipFill>
        <p:spPr bwMode="auto">
          <a:xfrm>
            <a:off x="5947639" y="-536039"/>
            <a:ext cx="4225061" cy="6841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2780854" y="1180040"/>
            <a:ext cx="2667000" cy="892552"/>
          </a:xfrm>
          <a:prstGeom prst="rect">
            <a:avLst/>
          </a:prstGeom>
          <a:noFill/>
        </p:spPr>
        <p:txBody>
          <a:bodyPr wrap="square" rtlCol="1">
            <a:spAutoFit/>
          </a:bodyPr>
          <a:lstStyle/>
          <a:p>
            <a:r>
              <a:rPr lang="en-US" b="1" dirty="0"/>
              <a:t>Yoav </a:t>
            </a:r>
            <a:r>
              <a:rPr lang="en-US" b="1" dirty="0" err="1"/>
              <a:t>Ast</a:t>
            </a:r>
            <a:r>
              <a:rPr lang="en-US" b="1" dirty="0"/>
              <a:t> </a:t>
            </a:r>
          </a:p>
          <a:p>
            <a:r>
              <a:rPr lang="en-US" sz="1600" dirty="0"/>
              <a:t>CDO</a:t>
            </a:r>
            <a:br>
              <a:rPr lang="en-US" sz="1600" dirty="0"/>
            </a:br>
            <a:r>
              <a:rPr lang="en-US" sz="1600" dirty="0"/>
              <a:t>Product Manager</a:t>
            </a:r>
            <a:endParaRPr lang="he-IL" sz="1600" dirty="0"/>
          </a:p>
        </p:txBody>
      </p:sp>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934" t="7286" r="21949" b="48303"/>
          <a:stretch/>
        </p:blipFill>
        <p:spPr bwMode="auto">
          <a:xfrm flipH="1">
            <a:off x="552754" y="1056217"/>
            <a:ext cx="1451899" cy="1512173"/>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ight Arrow 3"/>
          <p:cNvSpPr/>
          <p:nvPr/>
        </p:nvSpPr>
        <p:spPr>
          <a:xfrm rot="19994223">
            <a:off x="-1563570" y="102779"/>
            <a:ext cx="10403761" cy="7287499"/>
          </a:xfrm>
          <a:prstGeom prst="rightArrow">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564" r="6616" b="9683"/>
          <a:stretch/>
        </p:blipFill>
        <p:spPr bwMode="auto">
          <a:xfrm>
            <a:off x="538801" y="2782697"/>
            <a:ext cx="1465852" cy="1535450"/>
          </a:xfrm>
          <a:prstGeom prst="rect">
            <a:avLst/>
          </a:prstGeom>
          <a:ln w="19050">
            <a:solidFill>
              <a:schemeClr val="tx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2790379" y="2884755"/>
            <a:ext cx="2667000" cy="861774"/>
          </a:xfrm>
          <a:prstGeom prst="rect">
            <a:avLst/>
          </a:prstGeom>
          <a:noFill/>
        </p:spPr>
        <p:txBody>
          <a:bodyPr wrap="square" rtlCol="1">
            <a:spAutoFit/>
          </a:bodyPr>
          <a:lstStyle/>
          <a:p>
            <a:r>
              <a:rPr lang="en-US" b="1" dirty="0"/>
              <a:t>Yael Szafran</a:t>
            </a:r>
            <a:r>
              <a:rPr lang="en-US" dirty="0"/>
              <a:t> </a:t>
            </a:r>
            <a:br>
              <a:rPr lang="en-US" dirty="0"/>
            </a:br>
            <a:r>
              <a:rPr lang="en-US" sz="1400" dirty="0"/>
              <a:t>CMO</a:t>
            </a:r>
            <a:br>
              <a:rPr lang="en-US" sz="1400" dirty="0"/>
            </a:br>
            <a:r>
              <a:rPr lang="en-US" dirty="0"/>
              <a:t>Planning and story telling</a:t>
            </a:r>
            <a:endParaRPr lang="he-IL" dirty="0"/>
          </a:p>
        </p:txBody>
      </p:sp>
      <p:sp>
        <p:nvSpPr>
          <p:cNvPr id="11" name="TextBox 10"/>
          <p:cNvSpPr txBox="1"/>
          <p:nvPr/>
        </p:nvSpPr>
        <p:spPr>
          <a:xfrm>
            <a:off x="2801848" y="4617592"/>
            <a:ext cx="2667000" cy="861774"/>
          </a:xfrm>
          <a:prstGeom prst="rect">
            <a:avLst/>
          </a:prstGeom>
          <a:noFill/>
        </p:spPr>
        <p:txBody>
          <a:bodyPr wrap="square" rtlCol="1">
            <a:spAutoFit/>
          </a:bodyPr>
          <a:lstStyle/>
          <a:p>
            <a:r>
              <a:rPr lang="en-US" b="1" dirty="0"/>
              <a:t>Omri Stayer</a:t>
            </a:r>
            <a:br>
              <a:rPr lang="en-US" b="1" dirty="0"/>
            </a:br>
            <a:r>
              <a:rPr lang="en-US" sz="1400" dirty="0"/>
              <a:t>CTO</a:t>
            </a:r>
          </a:p>
          <a:p>
            <a:r>
              <a:rPr lang="en-US" dirty="0"/>
              <a:t>Developer</a:t>
            </a:r>
            <a:endParaRPr lang="he-IL" dirty="0"/>
          </a:p>
        </p:txBody>
      </p:sp>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b="21797"/>
          <a:stretch/>
        </p:blipFill>
        <p:spPr>
          <a:xfrm>
            <a:off x="538799" y="4532454"/>
            <a:ext cx="1451899" cy="1546626"/>
          </a:xfrm>
          <a:prstGeom prst="rect">
            <a:avLst/>
          </a:prstGeom>
          <a:ln w="19050">
            <a:solidFill>
              <a:schemeClr val="tx1"/>
            </a:solidFill>
            <a:miter lim="800000"/>
            <a:headEnd/>
            <a:tailEnd/>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57352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8725" y="309823"/>
            <a:ext cx="7372350" cy="886929"/>
          </a:xfrm>
        </p:spPr>
        <p:txBody>
          <a:bodyPr/>
          <a:lstStyle/>
          <a:p>
            <a:r>
              <a:rPr lang="en-US" dirty="0"/>
              <a:t>Our vision</a:t>
            </a:r>
            <a:endParaRPr lang="he-IL" dirty="0"/>
          </a:p>
        </p:txBody>
      </p:sp>
      <p:sp>
        <p:nvSpPr>
          <p:cNvPr id="3" name="Subtitle 2"/>
          <p:cNvSpPr>
            <a:spLocks noGrp="1"/>
          </p:cNvSpPr>
          <p:nvPr>
            <p:ph type="subTitle" idx="1"/>
          </p:nvPr>
        </p:nvSpPr>
        <p:spPr>
          <a:xfrm>
            <a:off x="1128712" y="1035050"/>
            <a:ext cx="7572375" cy="1530047"/>
          </a:xfrm>
        </p:spPr>
        <p:txBody>
          <a:bodyPr>
            <a:noAutofit/>
          </a:bodyPr>
          <a:lstStyle/>
          <a:p>
            <a:r>
              <a:rPr lang="en-US" sz="4500" b="1" dirty="0">
                <a:solidFill>
                  <a:schemeClr val="tx1"/>
                </a:solidFill>
              </a:rPr>
              <a:t>Detecting &amp; Monitoring</a:t>
            </a:r>
          </a:p>
          <a:p>
            <a:r>
              <a:rPr lang="en-US" sz="4500" dirty="0">
                <a:solidFill>
                  <a:schemeClr val="tx1"/>
                </a:solidFill>
              </a:rPr>
              <a:t>Real-time </a:t>
            </a:r>
            <a:r>
              <a:rPr lang="en-US" sz="4500" dirty="0">
                <a:solidFill>
                  <a:srgbClr val="FF0000"/>
                </a:solidFill>
              </a:rPr>
              <a:t>Fake</a:t>
            </a:r>
            <a:r>
              <a:rPr lang="en-US" sz="4500" dirty="0">
                <a:solidFill>
                  <a:schemeClr val="bg1"/>
                </a:solidFill>
              </a:rPr>
              <a:t> </a:t>
            </a:r>
            <a:r>
              <a:rPr lang="en-US" sz="4500" dirty="0">
                <a:solidFill>
                  <a:srgbClr val="FF0000"/>
                </a:solidFill>
              </a:rPr>
              <a:t>News</a:t>
            </a:r>
            <a:br>
              <a:rPr lang="en-US" sz="4500" dirty="0">
                <a:solidFill>
                  <a:schemeClr val="bg1"/>
                </a:solidFill>
              </a:rPr>
            </a:br>
            <a:endParaRPr lang="en-US" sz="4500" dirty="0">
              <a:solidFill>
                <a:schemeClr val="bg1"/>
              </a:solidFill>
            </a:endParaRPr>
          </a:p>
          <a:p>
            <a:r>
              <a:rPr lang="en-US" sz="4500" dirty="0">
                <a:solidFill>
                  <a:srgbClr val="00B050"/>
                </a:solidFill>
              </a:rPr>
              <a:t>Protect </a:t>
            </a:r>
            <a:r>
              <a:rPr lang="en-US" sz="4500" b="1" dirty="0">
                <a:solidFill>
                  <a:srgbClr val="00B050"/>
                </a:solidFill>
              </a:rPr>
              <a:t>society</a:t>
            </a:r>
            <a:r>
              <a:rPr lang="en-US" sz="4500" dirty="0">
                <a:solidFill>
                  <a:srgbClr val="00B050"/>
                </a:solidFill>
              </a:rPr>
              <a:t> and </a:t>
            </a:r>
            <a:r>
              <a:rPr lang="en-US" sz="4500" b="1" dirty="0">
                <a:solidFill>
                  <a:srgbClr val="00B050"/>
                </a:solidFill>
              </a:rPr>
              <a:t>businesses </a:t>
            </a:r>
            <a:r>
              <a:rPr lang="en-US" sz="4000" dirty="0">
                <a:solidFill>
                  <a:schemeClr val="tx1"/>
                </a:solidFill>
              </a:rPr>
              <a:t>from harmful </a:t>
            </a:r>
            <a:r>
              <a:rPr lang="en-US" sz="4000" b="1" dirty="0">
                <a:solidFill>
                  <a:schemeClr val="tx1"/>
                </a:solidFill>
              </a:rPr>
              <a:t>manipulation</a:t>
            </a:r>
            <a:r>
              <a:rPr lang="en-US" sz="4000" dirty="0">
                <a:solidFill>
                  <a:schemeClr val="tx1"/>
                </a:solidFill>
              </a:rPr>
              <a:t> using machine learning algorithms</a:t>
            </a:r>
            <a:endParaRPr lang="he-IL" sz="4000" b="1" dirty="0">
              <a:solidFill>
                <a:schemeClr val="tx1"/>
              </a:solidFill>
            </a:endParaRPr>
          </a:p>
        </p:txBody>
      </p:sp>
    </p:spTree>
    <p:extLst>
      <p:ext uri="{BB962C8B-B14F-4D97-AF65-F5344CB8AC3E}">
        <p14:creationId xmlns:p14="http://schemas.microsoft.com/office/powerpoint/2010/main" val="489449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644" y="199496"/>
            <a:ext cx="8846820" cy="756708"/>
          </a:xfrm>
        </p:spPr>
        <p:txBody>
          <a:bodyPr/>
          <a:lstStyle/>
          <a:p>
            <a:r>
              <a:rPr lang="en-US" b="1" dirty="0"/>
              <a:t>Our Focus</a:t>
            </a:r>
            <a:endParaRPr lang="he-IL" b="1" dirty="0"/>
          </a:p>
        </p:txBody>
      </p:sp>
      <p:sp>
        <p:nvSpPr>
          <p:cNvPr id="3" name="Content Placeholder 2"/>
          <p:cNvSpPr>
            <a:spLocks noGrp="1"/>
          </p:cNvSpPr>
          <p:nvPr>
            <p:ph idx="1"/>
          </p:nvPr>
        </p:nvSpPr>
        <p:spPr>
          <a:xfrm>
            <a:off x="495300" y="1797050"/>
            <a:ext cx="4532555" cy="4182325"/>
          </a:xfrm>
        </p:spPr>
        <p:txBody>
          <a:bodyPr>
            <a:normAutofit/>
          </a:bodyPr>
          <a:lstStyle/>
          <a:p>
            <a:pPr>
              <a:buFont typeface="Wingdings" panose="05000000000000000000" pitchFamily="2" charset="2"/>
              <a:buChar char="ü"/>
            </a:pPr>
            <a:r>
              <a:rPr lang="en-US" sz="2800" b="1" dirty="0"/>
              <a:t>Chrome Extension</a:t>
            </a:r>
            <a:r>
              <a:rPr lang="en-US" sz="2400" dirty="0"/>
              <a:t>– Fake detector, the </a:t>
            </a:r>
            <a:r>
              <a:rPr lang="en-US" sz="2400" b="1" dirty="0" err="1"/>
              <a:t>FakeWatch</a:t>
            </a:r>
            <a:r>
              <a:rPr lang="en-US" sz="2400" b="1" dirty="0"/>
              <a:t> Alarm</a:t>
            </a:r>
            <a:endParaRPr lang="he-IL" sz="2400" dirty="0"/>
          </a:p>
          <a:p>
            <a:pPr marL="0" indent="0">
              <a:buNone/>
            </a:pPr>
            <a:endParaRPr lang="en-US" sz="2400" b="1" dirty="0"/>
          </a:p>
          <a:p>
            <a:pPr>
              <a:buFont typeface="Wingdings" panose="05000000000000000000" pitchFamily="2" charset="2"/>
              <a:buChar char="ü"/>
            </a:pPr>
            <a:r>
              <a:rPr lang="en-US" sz="2400" dirty="0"/>
              <a:t>Fake News </a:t>
            </a:r>
            <a:r>
              <a:rPr lang="en-US" sz="2400" b="1" dirty="0"/>
              <a:t>Targeted detection</a:t>
            </a:r>
          </a:p>
          <a:p>
            <a:pPr lvl="1">
              <a:buFont typeface="Wingdings" panose="05000000000000000000" pitchFamily="2" charset="2"/>
              <a:buChar char="ü"/>
            </a:pPr>
            <a:r>
              <a:rPr lang="en-US" sz="2400" dirty="0"/>
              <a:t>Businesses</a:t>
            </a:r>
          </a:p>
          <a:p>
            <a:pPr lvl="1">
              <a:buFont typeface="Wingdings" panose="05000000000000000000" pitchFamily="2" charset="2"/>
              <a:buChar char="ü"/>
            </a:pPr>
            <a:r>
              <a:rPr lang="en-US" sz="2400" dirty="0"/>
              <a:t>Individuals</a:t>
            </a:r>
          </a:p>
          <a:p>
            <a:pPr marL="0" indent="0">
              <a:buNone/>
            </a:pPr>
            <a:endParaRPr lang="en-US" sz="2400"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5" y="20066"/>
            <a:ext cx="1395319" cy="1341652"/>
          </a:xfrm>
          <a:prstGeom prst="rect">
            <a:avLst/>
          </a:prstGeom>
        </p:spPr>
      </p:pic>
      <p:pic>
        <p:nvPicPr>
          <p:cNvPr id="2050" name="Picture 2" descr="Image result for average joe">
            <a:extLst>
              <a:ext uri="{FF2B5EF4-FFF2-40B4-BE49-F238E27FC236}">
                <a16:creationId xmlns:a16="http://schemas.microsoft.com/office/drawing/2014/main" id="{B818BA09-68E8-41E0-A7B6-F05A9FE8CC8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8101" y="863338"/>
            <a:ext cx="1721602" cy="1721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lated image">
            <a:extLst>
              <a:ext uri="{FF2B5EF4-FFF2-40B4-BE49-F238E27FC236}">
                <a16:creationId xmlns:a16="http://schemas.microsoft.com/office/drawing/2014/main" id="{37D1F737-EC28-4518-A7AB-6C8920536E9B}"/>
              </a:ext>
            </a:extLst>
          </p:cNvPr>
          <p:cNvPicPr>
            <a:picLocks noChangeAspect="1" noChangeArrowheads="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23231" r="30567" b="7794"/>
          <a:stretch/>
        </p:blipFill>
        <p:spPr bwMode="auto">
          <a:xfrm>
            <a:off x="6515100" y="2584940"/>
            <a:ext cx="1532895" cy="17216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D3402AA2-601B-46FB-A7F9-28DA95AD4E99}"/>
              </a:ext>
            </a:extLst>
          </p:cNvPr>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353300" y="3854450"/>
            <a:ext cx="3074193" cy="222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74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l="13131" r="13412"/>
          <a:stretch/>
        </p:blipFill>
        <p:spPr>
          <a:xfrm>
            <a:off x="2019300" y="806450"/>
            <a:ext cx="5943600" cy="4551363"/>
          </a:xfrm>
        </p:spPr>
      </p:pic>
      <p:sp>
        <p:nvSpPr>
          <p:cNvPr id="8" name="Rectangle 7"/>
          <p:cNvSpPr/>
          <p:nvPr/>
        </p:nvSpPr>
        <p:spPr>
          <a:xfrm>
            <a:off x="2385130" y="4515187"/>
            <a:ext cx="2042547" cy="1015663"/>
          </a:xfrm>
          <a:prstGeom prst="rect">
            <a:avLst/>
          </a:prstGeom>
          <a:noFill/>
        </p:spPr>
        <p:txBody>
          <a:bodyPr wrap="none" lIns="91440" tIns="45720" rIns="91440" bIns="45720">
            <a:spAutoFit/>
          </a:bodyPr>
          <a:lstStyle/>
          <a:p>
            <a:pPr algn="ctr"/>
            <a:r>
              <a:rPr lang="en-US" sz="6000" b="1" cap="none" spc="0" dirty="0">
                <a:ln w="900" cmpd="sng">
                  <a:solidFill>
                    <a:schemeClr val="accent1">
                      <a:satMod val="190000"/>
                      <a:alpha val="55000"/>
                    </a:schemeClr>
                  </a:solidFill>
                  <a:prstDash val="solid"/>
                </a:ln>
                <a:solidFill>
                  <a:schemeClr val="accent1">
                    <a:satMod val="200000"/>
                    <a:tint val="3000"/>
                  </a:schemeClr>
                </a:solidFill>
                <a:effectLst>
                  <a:outerShdw blurRad="38100" dist="38100" dir="2700000" algn="tl">
                    <a:srgbClr val="000000">
                      <a:alpha val="43137"/>
                    </a:srgbClr>
                  </a:outerShdw>
                </a:effectLst>
              </a:rPr>
              <a:t>Recall</a:t>
            </a:r>
          </a:p>
        </p:txBody>
      </p:sp>
      <p:sp>
        <p:nvSpPr>
          <p:cNvPr id="11" name="Rectangle 10"/>
          <p:cNvSpPr/>
          <p:nvPr/>
        </p:nvSpPr>
        <p:spPr>
          <a:xfrm>
            <a:off x="4977415" y="4535668"/>
            <a:ext cx="3023585" cy="1015663"/>
          </a:xfrm>
          <a:prstGeom prst="rect">
            <a:avLst/>
          </a:prstGeom>
        </p:spPr>
        <p:txBody>
          <a:bodyPr wrap="none">
            <a:spAutoFit/>
          </a:bodyPr>
          <a:lstStyle/>
          <a:p>
            <a:r>
              <a:rPr lang="en-US" sz="6000" b="1" dirty="0">
                <a:ln w="900" cmpd="sng">
                  <a:solidFill>
                    <a:schemeClr val="accent1">
                      <a:satMod val="190000"/>
                      <a:alpha val="55000"/>
                    </a:schemeClr>
                  </a:solidFill>
                  <a:prstDash val="solid"/>
                </a:ln>
                <a:solidFill>
                  <a:schemeClr val="accent1">
                    <a:satMod val="200000"/>
                    <a:tint val="3000"/>
                  </a:schemeClr>
                </a:solidFill>
                <a:effectLst>
                  <a:outerShdw blurRad="38100" dist="38100" dir="2700000" algn="tl">
                    <a:srgbClr val="000000">
                      <a:alpha val="43137"/>
                    </a:srgbClr>
                  </a:outerShdw>
                </a:effectLst>
              </a:rPr>
              <a:t>Precision</a:t>
            </a:r>
            <a:endParaRPr lang="en-US" sz="6000" dirty="0">
              <a:effectLst>
                <a:outerShdw blurRad="38100" dist="38100" dir="2700000" algn="tl">
                  <a:srgbClr val="000000">
                    <a:alpha val="43137"/>
                  </a:srgbClr>
                </a:outerShdw>
              </a:effectLst>
            </a:endParaRPr>
          </a:p>
        </p:txBody>
      </p:sp>
      <p:pic>
        <p:nvPicPr>
          <p:cNvPr id="6" name="Picture 2" descr="Image result for average joe">
            <a:extLst>
              <a:ext uri="{FF2B5EF4-FFF2-40B4-BE49-F238E27FC236}">
                <a16:creationId xmlns:a16="http://schemas.microsoft.com/office/drawing/2014/main" id="{EC456DEA-68BE-42ED-A876-8BAD2C9F979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134100" y="550643"/>
            <a:ext cx="1500094" cy="17216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elated image">
            <a:extLst>
              <a:ext uri="{FF2B5EF4-FFF2-40B4-BE49-F238E27FC236}">
                <a16:creationId xmlns:a16="http://schemas.microsoft.com/office/drawing/2014/main" id="{3F3BF1DD-E9B5-4273-BA30-5305DCEA8624}"/>
              </a:ext>
            </a:extLst>
          </p:cNvPr>
          <p:cNvPicPr>
            <a:picLocks noChangeAspect="1" noChangeArrowheads="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l="23231" r="30567" b="11752"/>
          <a:stretch/>
        </p:blipFill>
        <p:spPr bwMode="auto">
          <a:xfrm>
            <a:off x="2385130" y="628807"/>
            <a:ext cx="1310571" cy="126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8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3249</TotalTime>
  <Words>208</Words>
  <Application>Microsoft Office PowerPoint</Application>
  <PresentationFormat>Custom</PresentationFormat>
  <Paragraphs>58</Paragraphs>
  <Slides>34</Slides>
  <Notes>1</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Narrow</vt:lpstr>
      <vt:lpstr>Bahnschrift SemiBold</vt:lpstr>
      <vt:lpstr>Calibri</vt:lpstr>
      <vt:lpstr>Levenim MT</vt:lpstr>
      <vt:lpstr>Wingdings</vt:lpstr>
      <vt:lpstr>Horizon</vt:lpstr>
      <vt:lpstr>PowerPoint Presentation</vt:lpstr>
      <vt:lpstr>How viral are fake news?</vt:lpstr>
      <vt:lpstr>People don’t seek confirmation for stories</vt:lpstr>
      <vt:lpstr>PowerPoint Presentation</vt:lpstr>
      <vt:lpstr>and soon to be seen again in our own back yard…</vt:lpstr>
      <vt:lpstr>We are FakeWatch </vt:lpstr>
      <vt:lpstr>Our vision</vt:lpstr>
      <vt:lpstr>Our 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yael shafran</dc:creator>
  <cp:lastModifiedBy>omri shtayer</cp:lastModifiedBy>
  <cp:revision>178</cp:revision>
  <dcterms:created xsi:type="dcterms:W3CDTF">2006-08-16T00:00:00Z</dcterms:created>
  <dcterms:modified xsi:type="dcterms:W3CDTF">2019-01-18T07:38:14Z</dcterms:modified>
</cp:coreProperties>
</file>